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876" r:id="rId1"/>
  </p:sldMasterIdLst>
  <p:notesMasterIdLst>
    <p:notesMasterId r:id="rId18"/>
  </p:notesMasterIdLst>
  <p:sldIdLst>
    <p:sldId id="289" r:id="rId2"/>
    <p:sldId id="291" r:id="rId3"/>
    <p:sldId id="293" r:id="rId4"/>
    <p:sldId id="300" r:id="rId5"/>
    <p:sldId id="301" r:id="rId6"/>
    <p:sldId id="294" r:id="rId7"/>
    <p:sldId id="302" r:id="rId8"/>
    <p:sldId id="307" r:id="rId9"/>
    <p:sldId id="304" r:id="rId10"/>
    <p:sldId id="305" r:id="rId11"/>
    <p:sldId id="306" r:id="rId12"/>
    <p:sldId id="308" r:id="rId13"/>
    <p:sldId id="309" r:id="rId14"/>
    <p:sldId id="310" r:id="rId15"/>
    <p:sldId id="312" r:id="rId16"/>
    <p:sldId id="311" r:id="rId17"/>
  </p:sldIdLst>
  <p:sldSz cx="9144000" cy="6858000" type="screen4x3"/>
  <p:notesSz cx="6858000" cy="9144000"/>
  <p:embeddedFontLst>
    <p:embeddedFont>
      <p:font typeface="배달의민족 한나체 Air" panose="020B0600000101010101" pitchFamily="50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나눔바른고딕" panose="020B0603020101020101" pitchFamily="50" charset="-127"/>
      <p:regular r:id="rId22"/>
      <p:bold r:id="rId23"/>
      <p:italic r:id="rId24"/>
      <p:boldItalic r:id="rId25"/>
    </p:embeddedFont>
    <p:embeddedFont>
      <p:font typeface="배달의민족 한나는 열한살" panose="020B0600000101010101" pitchFamily="50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DCE"/>
    <a:srgbClr val="896F4D"/>
    <a:srgbClr val="1A2E46"/>
    <a:srgbClr val="F8CC3E"/>
    <a:srgbClr val="85653B"/>
    <a:srgbClr val="FA7B1F"/>
    <a:srgbClr val="E3CC87"/>
    <a:srgbClr val="E3CD88"/>
    <a:srgbClr val="E2CB84"/>
    <a:srgbClr val="9B89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6"/>
    <p:restoredTop sz="92150" autoAdjust="0"/>
  </p:normalViewPr>
  <p:slideViewPr>
    <p:cSldViewPr>
      <p:cViewPr varScale="1">
        <p:scale>
          <a:sx n="74" d="100"/>
          <a:sy n="74" d="100"/>
        </p:scale>
        <p:origin x="1428" y="72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fld id="{8D6BA485-E049-4DD6-95CF-54C69AB6BBF0}" type="datetimeFigureOut">
              <a:rPr lang="ko-KR" altLang="en-US"/>
              <a:pPr/>
              <a:t>2019-11-19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6A1F8AF5-6555-4DEB-A3E2-0F9F2D28522A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3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387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201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44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204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705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736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41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943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249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925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로그인사용안하는이유는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오프라인이 중심이기때문에 로그인기능을 사용하지않습니다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차프로젝트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스마트캘린더는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 개개인의 데이터를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저장해야하고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온라인게임은 유저의 스코어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비속어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어뷰징유저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등을 위해 계정관리가 필요합니다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 서비스는 사용자의 접근성을 높이고 오프라인 소통에 좀더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집중할수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있도록 사용하지않았습니다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021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526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596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148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1A7-AB50-4241-BCB4-828FC3343CD5}" type="datetime1">
              <a:rPr lang="ko-KR" altLang="en-US" smtClean="0"/>
              <a:pPr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8D438-26A9-4D3D-9940-A34B470F924B}" type="datetime1">
              <a:rPr lang="ko-KR" altLang="en-US" smtClean="0"/>
              <a:pPr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AE3D-3AA1-45AF-8174-600CFFDC4679}" type="datetime1">
              <a:rPr lang="ko-KR" altLang="en-US" smtClean="0"/>
              <a:pPr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3D3B-10B6-4538-A81A-4A43FA91C164}" type="datetime1">
              <a:rPr lang="ko-KR" altLang="en-US" smtClean="0"/>
              <a:pPr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B51D-06F8-4C04-8D0B-E3A77AB7FBD6}" type="datetime1">
              <a:rPr lang="ko-KR" altLang="en-US" smtClean="0"/>
              <a:pPr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A765-BD25-4635-9EF9-C0491C047457}" type="datetime1">
              <a:rPr lang="ko-KR" altLang="en-US" smtClean="0"/>
              <a:pPr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B43B0-154E-4FE1-AC41-5912333986F7}" type="datetime1">
              <a:rPr lang="ko-KR" altLang="en-US" smtClean="0"/>
              <a:pPr/>
              <a:t>2019-11-19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75D3F-4595-4F6C-BD6D-E5E14D908979}" type="datetime1">
              <a:rPr lang="ko-KR" altLang="en-US" smtClean="0"/>
              <a:pPr/>
              <a:t>2019-11-19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0238-49DD-4081-9B6E-ABE33C91EEE9}" type="datetime1">
              <a:rPr lang="ko-KR" altLang="en-US" smtClean="0"/>
              <a:pPr/>
              <a:t>2019-11-19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229A-2D2C-44A4-BA26-92EFF107AD90}" type="datetime1">
              <a:rPr lang="ko-KR" altLang="en-US" smtClean="0"/>
              <a:pPr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6A2E-7BE4-4B31-AC7B-35A3DC2BD32E}" type="datetime1">
              <a:rPr lang="ko-KR" altLang="en-US" smtClean="0"/>
              <a:pPr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09B70-DB86-46BD-9B42-D2132F77391B}" type="datetime1">
              <a:rPr lang="ko-KR" altLang="en-US"/>
              <a:pPr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4239B-D302-47C8-870F-9A3CEECBE377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7B4AB8BA-B04B-4623-B944-B0B23DCD6554}"/>
              </a:ext>
            </a:extLst>
          </p:cNvPr>
          <p:cNvSpPr/>
          <p:nvPr/>
        </p:nvSpPr>
        <p:spPr>
          <a:xfrm rot="10800000">
            <a:off x="323528" y="332656"/>
            <a:ext cx="8496944" cy="6192688"/>
          </a:xfrm>
          <a:prstGeom prst="snip1Rect">
            <a:avLst>
              <a:gd name="adj" fmla="val 16797"/>
            </a:avLst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8C42807-CF25-4BF0-9E87-FCC8AC2B761F}"/>
              </a:ext>
            </a:extLst>
          </p:cNvPr>
          <p:cNvSpPr/>
          <p:nvPr/>
        </p:nvSpPr>
        <p:spPr>
          <a:xfrm rot="2697779">
            <a:off x="362830" y="5352189"/>
            <a:ext cx="1475948" cy="763269"/>
          </a:xfrm>
          <a:prstGeom prst="triangle">
            <a:avLst/>
          </a:prstGeom>
          <a:solidFill>
            <a:srgbClr val="EAD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44677-81AE-4D1B-B944-28DE165467BB}"/>
              </a:ext>
            </a:extLst>
          </p:cNvPr>
          <p:cNvSpPr txBox="1"/>
          <p:nvPr/>
        </p:nvSpPr>
        <p:spPr>
          <a:xfrm>
            <a:off x="3057800" y="1967920"/>
            <a:ext cx="30283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rgbClr val="9B897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오픈소스</a:t>
            </a:r>
            <a:endParaRPr lang="en-US" altLang="ko-KR" sz="6600" dirty="0">
              <a:solidFill>
                <a:srgbClr val="9B8975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95EAD-6B41-4569-B48B-1090379741CA}"/>
              </a:ext>
            </a:extLst>
          </p:cNvPr>
          <p:cNvSpPr txBox="1"/>
          <p:nvPr/>
        </p:nvSpPr>
        <p:spPr>
          <a:xfrm>
            <a:off x="1823487" y="2854574"/>
            <a:ext cx="5497018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rgbClr val="8565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제안서</a:t>
            </a:r>
            <a:endParaRPr lang="en-US" altLang="ko-KR" sz="6600" dirty="0">
              <a:solidFill>
                <a:srgbClr val="85653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CD25BE4-E804-45B2-9B27-E6FC3B633972}"/>
              </a:ext>
            </a:extLst>
          </p:cNvPr>
          <p:cNvSpPr/>
          <p:nvPr/>
        </p:nvSpPr>
        <p:spPr>
          <a:xfrm>
            <a:off x="2825802" y="3933056"/>
            <a:ext cx="3492388" cy="360040"/>
          </a:xfrm>
          <a:prstGeom prst="roundRect">
            <a:avLst>
              <a:gd name="adj" fmla="val 50000"/>
            </a:avLst>
          </a:prstGeom>
          <a:solidFill>
            <a:srgbClr val="FA7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조 김정환 김예지 박정섭 이수연 김경준</a:t>
            </a:r>
          </a:p>
        </p:txBody>
      </p:sp>
    </p:spTree>
    <p:extLst>
      <p:ext uri="{BB962C8B-B14F-4D97-AF65-F5344CB8AC3E}">
        <p14:creationId xmlns:p14="http://schemas.microsoft.com/office/powerpoint/2010/main" val="2491696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01BB2F8-2245-4B91-9FBC-D2BED00E28B8}"/>
              </a:ext>
            </a:extLst>
          </p:cNvPr>
          <p:cNvSpPr/>
          <p:nvPr/>
        </p:nvSpPr>
        <p:spPr>
          <a:xfrm>
            <a:off x="323528" y="332656"/>
            <a:ext cx="8496944" cy="6192688"/>
          </a:xfrm>
          <a:prstGeom prst="flowChartProcess">
            <a:avLst/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D693B-A224-4CFE-9FE5-A228CBF062EE}"/>
              </a:ext>
            </a:extLst>
          </p:cNvPr>
          <p:cNvSpPr txBox="1"/>
          <p:nvPr/>
        </p:nvSpPr>
        <p:spPr>
          <a:xfrm>
            <a:off x="3009354" y="6063679"/>
            <a:ext cx="321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mart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ame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upporter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9EC9DE-EF36-43E8-967E-A973A907313A}"/>
              </a:ext>
            </a:extLst>
          </p:cNvPr>
          <p:cNvSpPr txBox="1"/>
          <p:nvPr/>
        </p:nvSpPr>
        <p:spPr>
          <a:xfrm>
            <a:off x="2541302" y="891414"/>
            <a:ext cx="41549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 smtClean="0">
                <a:solidFill>
                  <a:srgbClr val="0C275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Websocket</a:t>
            </a:r>
            <a:r>
              <a:rPr lang="en-US" altLang="ko-KR" sz="2800" b="1" dirty="0" smtClean="0">
                <a:solidFill>
                  <a:srgbClr val="0C275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: Detail</a:t>
            </a:r>
            <a:endParaRPr lang="en-US" altLang="ko-KR" sz="2800" b="1" dirty="0">
              <a:solidFill>
                <a:srgbClr val="0C275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22C81F-1F02-400D-A77F-D5048C833968}"/>
              </a:ext>
            </a:extLst>
          </p:cNvPr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grpSp>
        <p:nvGrpSpPr>
          <p:cNvPr id="26" name="그룹 15">
            <a:extLst>
              <a:ext uri="{FF2B5EF4-FFF2-40B4-BE49-F238E27FC236}">
                <a16:creationId xmlns:a16="http://schemas.microsoft.com/office/drawing/2014/main" id="{70E6A88E-7F6E-4B11-8CEA-B1DFDD5B19B1}"/>
              </a:ext>
            </a:extLst>
          </p:cNvPr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089954-AA77-4288-ABC3-529AD9D60AF6}"/>
                </a:ext>
              </a:extLst>
            </p:cNvPr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3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E38D6F56-CE3A-459A-A446-5873ED2F52E5}"/>
                </a:ext>
              </a:extLst>
            </p:cNvPr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8" name="그림 4">
            <a:extLst>
              <a:ext uri="{FF2B5EF4-FFF2-40B4-BE49-F238E27FC236}">
                <a16:creationId xmlns:a16="http://schemas.microsoft.com/office/drawing/2014/main" id="{1C9BFA56-A710-BC4B-B8BC-EFB71B40F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75" y="1692756"/>
            <a:ext cx="5241558" cy="3743970"/>
          </a:xfrm>
          <a:prstGeom prst="rect">
            <a:avLst/>
          </a:prstGeom>
        </p:spPr>
      </p:pic>
      <p:pic>
        <p:nvPicPr>
          <p:cNvPr id="19" name="그림 5">
            <a:extLst>
              <a:ext uri="{FF2B5EF4-FFF2-40B4-BE49-F238E27FC236}">
                <a16:creationId xmlns:a16="http://schemas.microsoft.com/office/drawing/2014/main" id="{1DB98CC1-FA00-9144-853F-0463FE240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034" y="1690688"/>
            <a:ext cx="3405489" cy="374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7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01BB2F8-2245-4B91-9FBC-D2BED00E28B8}"/>
              </a:ext>
            </a:extLst>
          </p:cNvPr>
          <p:cNvSpPr/>
          <p:nvPr/>
        </p:nvSpPr>
        <p:spPr>
          <a:xfrm>
            <a:off x="329845" y="332656"/>
            <a:ext cx="8496944" cy="6192688"/>
          </a:xfrm>
          <a:prstGeom prst="flowChartProcess">
            <a:avLst/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D693B-A224-4CFE-9FE5-A228CBF062EE}"/>
              </a:ext>
            </a:extLst>
          </p:cNvPr>
          <p:cNvSpPr txBox="1"/>
          <p:nvPr/>
        </p:nvSpPr>
        <p:spPr>
          <a:xfrm>
            <a:off x="3009354" y="6063679"/>
            <a:ext cx="321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mart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ame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upporter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22C81F-1F02-400D-A77F-D5048C833968}"/>
              </a:ext>
            </a:extLst>
          </p:cNvPr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1145BD-E16F-4EFE-8773-617AF86A88C2}"/>
              </a:ext>
            </a:extLst>
          </p:cNvPr>
          <p:cNvSpPr txBox="1"/>
          <p:nvPr/>
        </p:nvSpPr>
        <p:spPr>
          <a:xfrm>
            <a:off x="8208912" y="982469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기대효과</a:t>
            </a:r>
          </a:p>
        </p:txBody>
      </p:sp>
      <p:grpSp>
        <p:nvGrpSpPr>
          <p:cNvPr id="26" name="그룹 15">
            <a:extLst>
              <a:ext uri="{FF2B5EF4-FFF2-40B4-BE49-F238E27FC236}">
                <a16:creationId xmlns:a16="http://schemas.microsoft.com/office/drawing/2014/main" id="{70E6A88E-7F6E-4B11-8CEA-B1DFDD5B19B1}"/>
              </a:ext>
            </a:extLst>
          </p:cNvPr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089954-AA77-4288-ABC3-529AD9D60AF6}"/>
                </a:ext>
              </a:extLst>
            </p:cNvPr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3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E38D6F56-CE3A-459A-A446-5873ED2F52E5}"/>
                </a:ext>
              </a:extLst>
            </p:cNvPr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1784" y="1988840"/>
            <a:ext cx="8193969" cy="3591279"/>
            <a:chOff x="415636" y="1810783"/>
            <a:chExt cx="11152911" cy="4527383"/>
          </a:xfrm>
        </p:grpSpPr>
        <p:sp>
          <p:nvSpPr>
            <p:cNvPr id="19" name="직사각형 3">
              <a:extLst>
                <a:ext uri="{FF2B5EF4-FFF2-40B4-BE49-F238E27FC236}">
                  <a16:creationId xmlns:a16="http://schemas.microsoft.com/office/drawing/2014/main" id="{8D97FFAA-6685-6640-A231-A9A8681C892F}"/>
                </a:ext>
              </a:extLst>
            </p:cNvPr>
            <p:cNvSpPr/>
            <p:nvPr/>
          </p:nvSpPr>
          <p:spPr>
            <a:xfrm>
              <a:off x="1850569" y="4089199"/>
              <a:ext cx="4538355" cy="596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SGS</a:t>
              </a:r>
              <a:r>
                <a:rPr kumimoji="1"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플랫폼</a:t>
              </a:r>
            </a:p>
          </p:txBody>
        </p:sp>
        <p:sp>
          <p:nvSpPr>
            <p:cNvPr id="22" name="직사각형 4">
              <a:extLst>
                <a:ext uri="{FF2B5EF4-FFF2-40B4-BE49-F238E27FC236}">
                  <a16:creationId xmlns:a16="http://schemas.microsoft.com/office/drawing/2014/main" id="{8FE8DD2B-726E-FD44-8FA4-12EAB330C037}"/>
                </a:ext>
              </a:extLst>
            </p:cNvPr>
            <p:cNvSpPr/>
            <p:nvPr/>
          </p:nvSpPr>
          <p:spPr>
            <a:xfrm>
              <a:off x="1850569" y="3008873"/>
              <a:ext cx="4538355" cy="596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WebSocket</a:t>
              </a:r>
              <a:r>
                <a:rPr kumimoji="1"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</a:t>
              </a:r>
              <a:r>
                <a:rPr kumimoji="1"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/</a:t>
              </a:r>
              <a:r>
                <a:rPr kumimoji="1"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</a:t>
              </a:r>
              <a:r>
                <a:rPr kumimoji="1"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Django</a:t>
              </a:r>
              <a:endParaRPr kumimoji="1"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3" name="직사각형 5">
              <a:extLst>
                <a:ext uri="{FF2B5EF4-FFF2-40B4-BE49-F238E27FC236}">
                  <a16:creationId xmlns:a16="http://schemas.microsoft.com/office/drawing/2014/main" id="{97D9D05F-DF31-2943-80E9-78BE38083B35}"/>
                </a:ext>
              </a:extLst>
            </p:cNvPr>
            <p:cNvSpPr/>
            <p:nvPr/>
          </p:nvSpPr>
          <p:spPr>
            <a:xfrm>
              <a:off x="1850569" y="5269034"/>
              <a:ext cx="1413164" cy="596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포커 </a:t>
              </a:r>
              <a:r>
                <a:rPr kumimoji="1" lang="ko-KR" altLang="en-US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로직</a:t>
              </a:r>
              <a:endParaRPr kumimoji="1"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9" name="직사각형 6">
              <a:extLst>
                <a:ext uri="{FF2B5EF4-FFF2-40B4-BE49-F238E27FC236}">
                  <a16:creationId xmlns:a16="http://schemas.microsoft.com/office/drawing/2014/main" id="{61BCAE89-E4F2-B64A-9547-C07DB481A7F2}"/>
                </a:ext>
              </a:extLst>
            </p:cNvPr>
            <p:cNvSpPr/>
            <p:nvPr/>
          </p:nvSpPr>
          <p:spPr>
            <a:xfrm>
              <a:off x="3413164" y="5269034"/>
              <a:ext cx="1413164" cy="596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마피아 </a:t>
              </a:r>
              <a:r>
                <a:rPr kumimoji="1" lang="ko-KR" altLang="en-US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로직</a:t>
              </a:r>
              <a:endParaRPr kumimoji="1"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0" name="직사각형 7">
              <a:extLst>
                <a:ext uri="{FF2B5EF4-FFF2-40B4-BE49-F238E27FC236}">
                  <a16:creationId xmlns:a16="http://schemas.microsoft.com/office/drawing/2014/main" id="{49587A84-D400-784D-B901-DD557F109839}"/>
                </a:ext>
              </a:extLst>
            </p:cNvPr>
            <p:cNvSpPr/>
            <p:nvPr/>
          </p:nvSpPr>
          <p:spPr>
            <a:xfrm>
              <a:off x="4975760" y="5269034"/>
              <a:ext cx="1413164" cy="596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...</a:t>
              </a:r>
            </a:p>
          </p:txBody>
        </p:sp>
        <p:sp>
          <p:nvSpPr>
            <p:cNvPr id="31" name="직사각형 8">
              <a:extLst>
                <a:ext uri="{FF2B5EF4-FFF2-40B4-BE49-F238E27FC236}">
                  <a16:creationId xmlns:a16="http://schemas.microsoft.com/office/drawing/2014/main" id="{242CE95B-1A4F-4748-92E9-E586558FAC15}"/>
                </a:ext>
              </a:extLst>
            </p:cNvPr>
            <p:cNvSpPr/>
            <p:nvPr/>
          </p:nvSpPr>
          <p:spPr>
            <a:xfrm>
              <a:off x="1850569" y="1810783"/>
              <a:ext cx="1413164" cy="596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포커</a:t>
              </a:r>
              <a:endParaRPr kumimoji="1"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kumimoji="1"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프론트</a:t>
              </a:r>
            </a:p>
          </p:txBody>
        </p:sp>
        <p:sp>
          <p:nvSpPr>
            <p:cNvPr id="32" name="직사각형 9">
              <a:extLst>
                <a:ext uri="{FF2B5EF4-FFF2-40B4-BE49-F238E27FC236}">
                  <a16:creationId xmlns:a16="http://schemas.microsoft.com/office/drawing/2014/main" id="{CE30BBC2-5EE5-424B-9FBB-134189D730C2}"/>
                </a:ext>
              </a:extLst>
            </p:cNvPr>
            <p:cNvSpPr/>
            <p:nvPr/>
          </p:nvSpPr>
          <p:spPr>
            <a:xfrm>
              <a:off x="3413164" y="1810783"/>
              <a:ext cx="1413164" cy="596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마피아</a:t>
              </a:r>
              <a:endParaRPr kumimoji="1"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kumimoji="1"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프론트</a:t>
              </a:r>
            </a:p>
          </p:txBody>
        </p:sp>
        <p:sp>
          <p:nvSpPr>
            <p:cNvPr id="33" name="직사각형 10">
              <a:extLst>
                <a:ext uri="{FF2B5EF4-FFF2-40B4-BE49-F238E27FC236}">
                  <a16:creationId xmlns:a16="http://schemas.microsoft.com/office/drawing/2014/main" id="{2D05A3FE-EC20-8041-9F0C-2548140D71E2}"/>
                </a:ext>
              </a:extLst>
            </p:cNvPr>
            <p:cNvSpPr/>
            <p:nvPr/>
          </p:nvSpPr>
          <p:spPr>
            <a:xfrm>
              <a:off x="4975760" y="1810783"/>
              <a:ext cx="1413164" cy="596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213E4A-74E6-2F4E-B7D0-19EF4265A6D1}"/>
                </a:ext>
              </a:extLst>
            </p:cNvPr>
            <p:cNvSpPr txBox="1"/>
            <p:nvPr/>
          </p:nvSpPr>
          <p:spPr>
            <a:xfrm>
              <a:off x="6590804" y="3122575"/>
              <a:ext cx="41326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게임데이터의 비동기 통신과</a:t>
              </a:r>
              <a:endParaRPr kumimoji="1"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r>
                <a:rPr kumimoji="1"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Http</a:t>
              </a:r>
              <a:r>
                <a:rPr kumimoji="1"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통신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D34941A-4C1A-024F-8456-3140C65359F5}"/>
                </a:ext>
              </a:extLst>
            </p:cNvPr>
            <p:cNvSpPr txBox="1"/>
            <p:nvPr/>
          </p:nvSpPr>
          <p:spPr>
            <a:xfrm>
              <a:off x="6538356" y="1924485"/>
              <a:ext cx="41326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게임 그래픽 유저 인터페이스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3CCEFE9-9354-AE43-A125-C1C583CF2783}"/>
                </a:ext>
              </a:extLst>
            </p:cNvPr>
            <p:cNvSpPr txBox="1"/>
            <p:nvPr/>
          </p:nvSpPr>
          <p:spPr>
            <a:xfrm>
              <a:off x="6590805" y="5382736"/>
              <a:ext cx="41326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게임 구현 </a:t>
              </a:r>
              <a:r>
                <a:rPr kumimoji="1" lang="ko-KR" altLang="en-US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로직</a:t>
              </a:r>
              <a:endParaRPr kumimoji="1"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5B26B10-2AFC-0E4A-A62D-95C797EEC05C}"/>
                </a:ext>
              </a:extLst>
            </p:cNvPr>
            <p:cNvSpPr txBox="1"/>
            <p:nvPr/>
          </p:nvSpPr>
          <p:spPr>
            <a:xfrm>
              <a:off x="6590804" y="4135999"/>
              <a:ext cx="4977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게임 유저</a:t>
              </a:r>
              <a:r>
                <a:rPr kumimoji="1"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</a:t>
              </a:r>
              <a:r>
                <a:rPr kumimoji="1"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서버</a:t>
              </a:r>
              <a:r>
                <a:rPr kumimoji="1"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</a:t>
              </a:r>
              <a:r>
                <a:rPr kumimoji="1"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클라이언트 통신</a:t>
              </a:r>
              <a:r>
                <a:rPr kumimoji="1"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</a:t>
              </a:r>
              <a:r>
                <a:rPr kumimoji="1"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</a:t>
              </a:r>
              <a:endParaRPr kumimoji="1"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r>
                <a:rPr kumimoji="1" lang="ko-KR" altLang="en-US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게임방</a:t>
              </a:r>
              <a:r>
                <a:rPr kumimoji="1"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</a:t>
              </a:r>
              <a:r>
                <a:rPr kumimoji="1"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</a:t>
              </a:r>
              <a:r>
                <a:rPr kumimoji="1" lang="ko-KR" altLang="en-US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데이터등</a:t>
              </a:r>
              <a:r>
                <a:rPr kumimoji="1"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플랫폼으로서 서비스 관리</a:t>
              </a:r>
            </a:p>
          </p:txBody>
        </p:sp>
        <p:sp>
          <p:nvSpPr>
            <p:cNvPr id="38" name="모서리가 둥근 직사각형 15">
              <a:extLst>
                <a:ext uri="{FF2B5EF4-FFF2-40B4-BE49-F238E27FC236}">
                  <a16:creationId xmlns:a16="http://schemas.microsoft.com/office/drawing/2014/main" id="{987B95FA-CEC2-4F4F-A016-D36EC7D48846}"/>
                </a:ext>
              </a:extLst>
            </p:cNvPr>
            <p:cNvSpPr/>
            <p:nvPr/>
          </p:nvSpPr>
          <p:spPr>
            <a:xfrm>
              <a:off x="665018" y="2641316"/>
              <a:ext cx="5873338" cy="3696850"/>
            </a:xfrm>
            <a:prstGeom prst="roundRect">
              <a:avLst>
                <a:gd name="adj" fmla="val 11779"/>
              </a:avLst>
            </a:prstGeom>
            <a:noFill/>
            <a:ln w="762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7E66331-340E-4C45-8436-5D16DB444955}"/>
                </a:ext>
              </a:extLst>
            </p:cNvPr>
            <p:cNvSpPr txBox="1"/>
            <p:nvPr/>
          </p:nvSpPr>
          <p:spPr>
            <a:xfrm>
              <a:off x="623453" y="4122366"/>
              <a:ext cx="1077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백엔드</a:t>
              </a:r>
              <a:endParaRPr kumimoji="1"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3E9AA29-7A2B-F946-9B42-712CF0CAD246}"/>
                </a:ext>
              </a:extLst>
            </p:cNvPr>
            <p:cNvSpPr txBox="1"/>
            <p:nvPr/>
          </p:nvSpPr>
          <p:spPr>
            <a:xfrm>
              <a:off x="415636" y="1924485"/>
              <a:ext cx="1493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프론트엔드</a:t>
              </a:r>
              <a:endParaRPr kumimoji="1"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41" name="직선 화살표 연결선 20">
              <a:extLst>
                <a:ext uri="{FF2B5EF4-FFF2-40B4-BE49-F238E27FC236}">
                  <a16:creationId xmlns:a16="http://schemas.microsoft.com/office/drawing/2014/main" id="{9896039C-E699-FF43-A18C-AE748B180AE4}"/>
                </a:ext>
              </a:extLst>
            </p:cNvPr>
            <p:cNvCxnSpPr>
              <a:cxnSpLocks/>
            </p:cNvCxnSpPr>
            <p:nvPr/>
          </p:nvCxnSpPr>
          <p:spPr>
            <a:xfrm>
              <a:off x="2314264" y="2407519"/>
              <a:ext cx="0" cy="601354"/>
            </a:xfrm>
            <a:prstGeom prst="straightConnector1">
              <a:avLst/>
            </a:prstGeom>
            <a:ln w="88900">
              <a:solidFill>
                <a:schemeClr val="accent2">
                  <a:lumMod val="60000"/>
                  <a:lumOff val="40000"/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21">
              <a:extLst>
                <a:ext uri="{FF2B5EF4-FFF2-40B4-BE49-F238E27FC236}">
                  <a16:creationId xmlns:a16="http://schemas.microsoft.com/office/drawing/2014/main" id="{3BF3C8FD-18EB-B444-9366-3F1AD28DCCA5}"/>
                </a:ext>
              </a:extLst>
            </p:cNvPr>
            <p:cNvCxnSpPr>
              <a:cxnSpLocks/>
            </p:cNvCxnSpPr>
            <p:nvPr/>
          </p:nvCxnSpPr>
          <p:spPr>
            <a:xfrm>
              <a:off x="3835543" y="2407519"/>
              <a:ext cx="1" cy="601354"/>
            </a:xfrm>
            <a:prstGeom prst="straightConnector1">
              <a:avLst/>
            </a:prstGeom>
            <a:ln w="88900">
              <a:solidFill>
                <a:schemeClr val="accent2">
                  <a:lumMod val="60000"/>
                  <a:lumOff val="40000"/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24">
              <a:extLst>
                <a:ext uri="{FF2B5EF4-FFF2-40B4-BE49-F238E27FC236}">
                  <a16:creationId xmlns:a16="http://schemas.microsoft.com/office/drawing/2014/main" id="{62DB4212-5353-0246-93BB-270556A2038D}"/>
                </a:ext>
              </a:extLst>
            </p:cNvPr>
            <p:cNvCxnSpPr>
              <a:cxnSpLocks/>
            </p:cNvCxnSpPr>
            <p:nvPr/>
          </p:nvCxnSpPr>
          <p:spPr>
            <a:xfrm>
              <a:off x="5496604" y="2419935"/>
              <a:ext cx="0" cy="601354"/>
            </a:xfrm>
            <a:prstGeom prst="straightConnector1">
              <a:avLst/>
            </a:prstGeom>
            <a:ln w="88900">
              <a:solidFill>
                <a:schemeClr val="accent2">
                  <a:lumMod val="60000"/>
                  <a:lumOff val="40000"/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33">
              <a:extLst>
                <a:ext uri="{FF2B5EF4-FFF2-40B4-BE49-F238E27FC236}">
                  <a16:creationId xmlns:a16="http://schemas.microsoft.com/office/drawing/2014/main" id="{DD14D924-6AC9-3648-86BF-5C2104EFCDA1}"/>
                </a:ext>
              </a:extLst>
            </p:cNvPr>
            <p:cNvCxnSpPr>
              <a:cxnSpLocks/>
            </p:cNvCxnSpPr>
            <p:nvPr/>
          </p:nvCxnSpPr>
          <p:spPr>
            <a:xfrm>
              <a:off x="3835543" y="3605609"/>
              <a:ext cx="0" cy="483590"/>
            </a:xfrm>
            <a:prstGeom prst="straightConnector1">
              <a:avLst/>
            </a:prstGeom>
            <a:ln w="88900">
              <a:solidFill>
                <a:schemeClr val="accent2">
                  <a:lumMod val="60000"/>
                  <a:lumOff val="40000"/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36">
              <a:extLst>
                <a:ext uri="{FF2B5EF4-FFF2-40B4-BE49-F238E27FC236}">
                  <a16:creationId xmlns:a16="http://schemas.microsoft.com/office/drawing/2014/main" id="{88EE7206-6614-3341-BCE1-D42365B543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6075" y="2407519"/>
              <a:ext cx="0" cy="601354"/>
            </a:xfrm>
            <a:prstGeom prst="straightConnector1">
              <a:avLst/>
            </a:prstGeom>
            <a:ln w="88900">
              <a:solidFill>
                <a:schemeClr val="accent2">
                  <a:lumMod val="60000"/>
                  <a:lumOff val="40000"/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0">
              <a:extLst>
                <a:ext uri="{FF2B5EF4-FFF2-40B4-BE49-F238E27FC236}">
                  <a16:creationId xmlns:a16="http://schemas.microsoft.com/office/drawing/2014/main" id="{6F519C14-10B7-224C-A207-C19EA6C71E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550" y="2407519"/>
              <a:ext cx="0" cy="601354"/>
            </a:xfrm>
            <a:prstGeom prst="straightConnector1">
              <a:avLst/>
            </a:prstGeom>
            <a:ln w="88900">
              <a:solidFill>
                <a:schemeClr val="accent2">
                  <a:lumMod val="60000"/>
                  <a:lumOff val="40000"/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1">
              <a:extLst>
                <a:ext uri="{FF2B5EF4-FFF2-40B4-BE49-F238E27FC236}">
                  <a16:creationId xmlns:a16="http://schemas.microsoft.com/office/drawing/2014/main" id="{EC995F5E-D632-B24C-86FB-5C0C89FBA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7888" y="2419935"/>
              <a:ext cx="0" cy="601354"/>
            </a:xfrm>
            <a:prstGeom prst="straightConnector1">
              <a:avLst/>
            </a:prstGeom>
            <a:ln w="88900">
              <a:solidFill>
                <a:schemeClr val="accent2">
                  <a:lumMod val="60000"/>
                  <a:lumOff val="40000"/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2">
              <a:extLst>
                <a:ext uri="{FF2B5EF4-FFF2-40B4-BE49-F238E27FC236}">
                  <a16:creationId xmlns:a16="http://schemas.microsoft.com/office/drawing/2014/main" id="{10416F8F-9634-DF4F-9B9B-1523844AF9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9125" y="3605610"/>
              <a:ext cx="0" cy="516756"/>
            </a:xfrm>
            <a:prstGeom prst="straightConnector1">
              <a:avLst/>
            </a:prstGeom>
            <a:ln w="88900">
              <a:solidFill>
                <a:schemeClr val="accent2">
                  <a:lumMod val="60000"/>
                  <a:lumOff val="40000"/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7">
              <a:extLst>
                <a:ext uri="{FF2B5EF4-FFF2-40B4-BE49-F238E27FC236}">
                  <a16:creationId xmlns:a16="http://schemas.microsoft.com/office/drawing/2014/main" id="{81883FD9-B306-6746-8C93-7957A34355C9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31" y="4676808"/>
              <a:ext cx="0" cy="601354"/>
            </a:xfrm>
            <a:prstGeom prst="straightConnector1">
              <a:avLst/>
            </a:prstGeom>
            <a:ln w="88900">
              <a:solidFill>
                <a:schemeClr val="accent2">
                  <a:lumMod val="60000"/>
                  <a:lumOff val="40000"/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8">
              <a:extLst>
                <a:ext uri="{FF2B5EF4-FFF2-40B4-BE49-F238E27FC236}">
                  <a16:creationId xmlns:a16="http://schemas.microsoft.com/office/drawing/2014/main" id="{5C34F34F-EADE-9F43-95FF-4733BF6D3F75}"/>
                </a:ext>
              </a:extLst>
            </p:cNvPr>
            <p:cNvCxnSpPr>
              <a:cxnSpLocks/>
            </p:cNvCxnSpPr>
            <p:nvPr/>
          </p:nvCxnSpPr>
          <p:spPr>
            <a:xfrm>
              <a:off x="3870610" y="4676808"/>
              <a:ext cx="1" cy="601354"/>
            </a:xfrm>
            <a:prstGeom prst="straightConnector1">
              <a:avLst/>
            </a:prstGeom>
            <a:ln w="88900">
              <a:solidFill>
                <a:schemeClr val="accent2">
                  <a:lumMod val="60000"/>
                  <a:lumOff val="40000"/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49">
              <a:extLst>
                <a:ext uri="{FF2B5EF4-FFF2-40B4-BE49-F238E27FC236}">
                  <a16:creationId xmlns:a16="http://schemas.microsoft.com/office/drawing/2014/main" id="{35FDB029-03EA-294F-8F37-F0E197E3D3DF}"/>
                </a:ext>
              </a:extLst>
            </p:cNvPr>
            <p:cNvCxnSpPr>
              <a:cxnSpLocks/>
            </p:cNvCxnSpPr>
            <p:nvPr/>
          </p:nvCxnSpPr>
          <p:spPr>
            <a:xfrm>
              <a:off x="5531671" y="4689224"/>
              <a:ext cx="0" cy="601354"/>
            </a:xfrm>
            <a:prstGeom prst="straightConnector1">
              <a:avLst/>
            </a:prstGeom>
            <a:ln w="88900">
              <a:solidFill>
                <a:schemeClr val="accent2">
                  <a:lumMod val="60000"/>
                  <a:lumOff val="40000"/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0">
              <a:extLst>
                <a:ext uri="{FF2B5EF4-FFF2-40B4-BE49-F238E27FC236}">
                  <a16:creationId xmlns:a16="http://schemas.microsoft.com/office/drawing/2014/main" id="{E6EC77D5-0765-4F4E-BF80-896C28991D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1142" y="4676808"/>
              <a:ext cx="0" cy="601354"/>
            </a:xfrm>
            <a:prstGeom prst="straightConnector1">
              <a:avLst/>
            </a:prstGeom>
            <a:ln w="88900">
              <a:solidFill>
                <a:schemeClr val="accent2">
                  <a:lumMod val="60000"/>
                  <a:lumOff val="40000"/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1">
              <a:extLst>
                <a:ext uri="{FF2B5EF4-FFF2-40B4-BE49-F238E27FC236}">
                  <a16:creationId xmlns:a16="http://schemas.microsoft.com/office/drawing/2014/main" id="{8F6A6742-42EF-8A41-B1D3-E2ADF04CD3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5617" y="4676808"/>
              <a:ext cx="0" cy="601354"/>
            </a:xfrm>
            <a:prstGeom prst="straightConnector1">
              <a:avLst/>
            </a:prstGeom>
            <a:ln w="88900">
              <a:solidFill>
                <a:schemeClr val="accent2">
                  <a:lumMod val="60000"/>
                  <a:lumOff val="40000"/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2">
              <a:extLst>
                <a:ext uri="{FF2B5EF4-FFF2-40B4-BE49-F238E27FC236}">
                  <a16:creationId xmlns:a16="http://schemas.microsoft.com/office/drawing/2014/main" id="{CA606BB4-01D5-E041-8DCC-69DB367358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955" y="4689224"/>
              <a:ext cx="0" cy="601354"/>
            </a:xfrm>
            <a:prstGeom prst="straightConnector1">
              <a:avLst/>
            </a:prstGeom>
            <a:ln w="88900">
              <a:solidFill>
                <a:schemeClr val="accent2">
                  <a:lumMod val="60000"/>
                  <a:lumOff val="40000"/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B9EC9DE-EF36-43E8-967E-A973A907313A}"/>
              </a:ext>
            </a:extLst>
          </p:cNvPr>
          <p:cNvSpPr txBox="1"/>
          <p:nvPr/>
        </p:nvSpPr>
        <p:spPr>
          <a:xfrm>
            <a:off x="1986184" y="891531"/>
            <a:ext cx="41549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C275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Service </a:t>
            </a:r>
            <a:r>
              <a:rPr lang="ko-KR" altLang="en-US" sz="2800" b="1" dirty="0" smtClean="0">
                <a:solidFill>
                  <a:srgbClr val="0C275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도해</a:t>
            </a:r>
            <a:endParaRPr lang="en-US" altLang="ko-KR" sz="2800" b="1" dirty="0">
              <a:solidFill>
                <a:srgbClr val="0C275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682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01BB2F8-2245-4B91-9FBC-D2BED00E28B8}"/>
              </a:ext>
            </a:extLst>
          </p:cNvPr>
          <p:cNvSpPr/>
          <p:nvPr/>
        </p:nvSpPr>
        <p:spPr>
          <a:xfrm>
            <a:off x="311542" y="310815"/>
            <a:ext cx="8496944" cy="6192688"/>
          </a:xfrm>
          <a:prstGeom prst="flowChartProcess">
            <a:avLst/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44677-81AE-4D1B-B944-28DE165467BB}"/>
              </a:ext>
            </a:extLst>
          </p:cNvPr>
          <p:cNvSpPr txBox="1"/>
          <p:nvPr/>
        </p:nvSpPr>
        <p:spPr>
          <a:xfrm>
            <a:off x="976899" y="885297"/>
            <a:ext cx="2983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관리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D693B-A224-4CFE-9FE5-A228CBF062EE}"/>
              </a:ext>
            </a:extLst>
          </p:cNvPr>
          <p:cNvSpPr txBox="1"/>
          <p:nvPr/>
        </p:nvSpPr>
        <p:spPr>
          <a:xfrm>
            <a:off x="3009354" y="6063679"/>
            <a:ext cx="321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mart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ame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upporter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B442D9-6B44-4ADB-8EB1-C569BAEDE172}"/>
              </a:ext>
            </a:extLst>
          </p:cNvPr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40D5A7-77E9-41D0-99A1-8A6739FCB8C8}"/>
              </a:ext>
            </a:extLst>
          </p:cNvPr>
          <p:cNvSpPr txBox="1"/>
          <p:nvPr/>
        </p:nvSpPr>
        <p:spPr>
          <a:xfrm>
            <a:off x="8208912" y="864096"/>
            <a:ext cx="720080" cy="1186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프로젝트 주제</a:t>
            </a:r>
          </a:p>
          <a:p>
            <a:pPr algn="dist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DF96F9-E9A5-420B-A2FE-2BC9A5D52EE5}"/>
              </a:ext>
            </a:extLst>
          </p:cNvPr>
          <p:cNvGrpSpPr/>
          <p:nvPr/>
        </p:nvGrpSpPr>
        <p:grpSpPr>
          <a:xfrm>
            <a:off x="8316924" y="180020"/>
            <a:ext cx="576000" cy="720080"/>
            <a:chOff x="2519836" y="1700808"/>
            <a:chExt cx="576000" cy="7200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0FC803-D305-4609-A96C-8AD8B48BE184}"/>
                </a:ext>
              </a:extLst>
            </p:cNvPr>
            <p:cNvSpPr txBox="1"/>
            <p:nvPr/>
          </p:nvSpPr>
          <p:spPr>
            <a:xfrm>
              <a:off x="2519836" y="1700808"/>
              <a:ext cx="576000" cy="695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809DB100-D6A2-4A72-A3B3-1E7F4FFD300C}"/>
                </a:ext>
              </a:extLst>
            </p:cNvPr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C5CE5A-1B22-4DAA-AEB5-2DF02374CFBF}"/>
              </a:ext>
            </a:extLst>
          </p:cNvPr>
          <p:cNvSpPr/>
          <p:nvPr/>
        </p:nvSpPr>
        <p:spPr>
          <a:xfrm>
            <a:off x="8172400" y="0"/>
            <a:ext cx="792088" cy="2050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ADFD77-B4E8-4118-917C-9E3259B07E4C}"/>
              </a:ext>
            </a:extLst>
          </p:cNvPr>
          <p:cNvSpPr txBox="1"/>
          <p:nvPr/>
        </p:nvSpPr>
        <p:spPr>
          <a:xfrm>
            <a:off x="8208912" y="982469"/>
            <a:ext cx="720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 err="1">
                <a:solidFill>
                  <a:schemeClr val="bg1"/>
                </a:solidFill>
              </a:rPr>
              <a:t>젝트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 smtClean="0">
                <a:solidFill>
                  <a:schemeClr val="bg1"/>
                </a:solidFill>
              </a:rPr>
              <a:t>관리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22" name="그룹 15">
            <a:extLst>
              <a:ext uri="{FF2B5EF4-FFF2-40B4-BE49-F238E27FC236}">
                <a16:creationId xmlns:a16="http://schemas.microsoft.com/office/drawing/2014/main" id="{4223E4BA-97B3-423A-AF3B-05C0E672E992}"/>
              </a:ext>
            </a:extLst>
          </p:cNvPr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CCA945-2270-49E8-97ED-86FF5B160A4F}"/>
                </a:ext>
              </a:extLst>
            </p:cNvPr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1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00AD6924-6520-40C6-8E8E-06F34AC64EFE}"/>
                </a:ext>
              </a:extLst>
            </p:cNvPr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1" name="그림 4">
            <a:extLst>
              <a:ext uri="{FF2B5EF4-FFF2-40B4-BE49-F238E27FC236}">
                <a16:creationId xmlns:a16="http://schemas.microsoft.com/office/drawing/2014/main" id="{3CB05109-E224-414E-96C9-DD4258601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13" y="1304928"/>
            <a:ext cx="7754311" cy="529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79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01BB2F8-2245-4B91-9FBC-D2BED00E28B8}"/>
              </a:ext>
            </a:extLst>
          </p:cNvPr>
          <p:cNvSpPr/>
          <p:nvPr/>
        </p:nvSpPr>
        <p:spPr>
          <a:xfrm>
            <a:off x="311542" y="310815"/>
            <a:ext cx="8496944" cy="6192688"/>
          </a:xfrm>
          <a:prstGeom prst="flowChartProcess">
            <a:avLst/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44677-81AE-4D1B-B944-28DE165467BB}"/>
              </a:ext>
            </a:extLst>
          </p:cNvPr>
          <p:cNvSpPr txBox="1"/>
          <p:nvPr/>
        </p:nvSpPr>
        <p:spPr>
          <a:xfrm>
            <a:off x="899592" y="908720"/>
            <a:ext cx="2983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관리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D693B-A224-4CFE-9FE5-A228CBF062EE}"/>
              </a:ext>
            </a:extLst>
          </p:cNvPr>
          <p:cNvSpPr txBox="1"/>
          <p:nvPr/>
        </p:nvSpPr>
        <p:spPr>
          <a:xfrm>
            <a:off x="3009354" y="6063679"/>
            <a:ext cx="321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mart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ame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upporter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B442D9-6B44-4ADB-8EB1-C569BAEDE172}"/>
              </a:ext>
            </a:extLst>
          </p:cNvPr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40D5A7-77E9-41D0-99A1-8A6739FCB8C8}"/>
              </a:ext>
            </a:extLst>
          </p:cNvPr>
          <p:cNvSpPr txBox="1"/>
          <p:nvPr/>
        </p:nvSpPr>
        <p:spPr>
          <a:xfrm>
            <a:off x="8208912" y="864096"/>
            <a:ext cx="720080" cy="1186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프로젝트 주제</a:t>
            </a:r>
          </a:p>
          <a:p>
            <a:pPr algn="dist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DF96F9-E9A5-420B-A2FE-2BC9A5D52EE5}"/>
              </a:ext>
            </a:extLst>
          </p:cNvPr>
          <p:cNvGrpSpPr/>
          <p:nvPr/>
        </p:nvGrpSpPr>
        <p:grpSpPr>
          <a:xfrm>
            <a:off x="8316924" y="180020"/>
            <a:ext cx="576000" cy="720080"/>
            <a:chOff x="2519836" y="1700808"/>
            <a:chExt cx="576000" cy="7200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0FC803-D305-4609-A96C-8AD8B48BE184}"/>
                </a:ext>
              </a:extLst>
            </p:cNvPr>
            <p:cNvSpPr txBox="1"/>
            <p:nvPr/>
          </p:nvSpPr>
          <p:spPr>
            <a:xfrm>
              <a:off x="2519836" y="1700808"/>
              <a:ext cx="576000" cy="695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809DB100-D6A2-4A72-A3B3-1E7F4FFD300C}"/>
                </a:ext>
              </a:extLst>
            </p:cNvPr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C5CE5A-1B22-4DAA-AEB5-2DF02374CFBF}"/>
              </a:ext>
            </a:extLst>
          </p:cNvPr>
          <p:cNvSpPr/>
          <p:nvPr/>
        </p:nvSpPr>
        <p:spPr>
          <a:xfrm>
            <a:off x="8172400" y="0"/>
            <a:ext cx="792088" cy="2050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ADFD77-B4E8-4118-917C-9E3259B07E4C}"/>
              </a:ext>
            </a:extLst>
          </p:cNvPr>
          <p:cNvSpPr txBox="1"/>
          <p:nvPr/>
        </p:nvSpPr>
        <p:spPr>
          <a:xfrm>
            <a:off x="8208912" y="982469"/>
            <a:ext cx="720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 err="1">
                <a:solidFill>
                  <a:schemeClr val="bg1"/>
                </a:solidFill>
              </a:rPr>
              <a:t>젝트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 smtClean="0">
                <a:solidFill>
                  <a:schemeClr val="bg1"/>
                </a:solidFill>
              </a:rPr>
              <a:t>관리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22" name="그룹 15">
            <a:extLst>
              <a:ext uri="{FF2B5EF4-FFF2-40B4-BE49-F238E27FC236}">
                <a16:creationId xmlns:a16="http://schemas.microsoft.com/office/drawing/2014/main" id="{4223E4BA-97B3-423A-AF3B-05C0E672E992}"/>
              </a:ext>
            </a:extLst>
          </p:cNvPr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CCA945-2270-49E8-97ED-86FF5B160A4F}"/>
                </a:ext>
              </a:extLst>
            </p:cNvPr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1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00AD6924-6520-40C6-8E8E-06F34AC64EFE}"/>
                </a:ext>
              </a:extLst>
            </p:cNvPr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5" name="그림 3">
            <a:extLst>
              <a:ext uri="{FF2B5EF4-FFF2-40B4-BE49-F238E27FC236}">
                <a16:creationId xmlns:a16="http://schemas.microsoft.com/office/drawing/2014/main" id="{050BC288-851F-4F44-B56B-DB99F7C1C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42" y="1433338"/>
            <a:ext cx="5439345" cy="3637128"/>
          </a:xfrm>
          <a:prstGeom prst="rect">
            <a:avLst/>
          </a:prstGeom>
        </p:spPr>
      </p:pic>
      <p:pic>
        <p:nvPicPr>
          <p:cNvPr id="26" name="그림 4">
            <a:extLst>
              <a:ext uri="{FF2B5EF4-FFF2-40B4-BE49-F238E27FC236}">
                <a16:creationId xmlns:a16="http://schemas.microsoft.com/office/drawing/2014/main" id="{8E05090C-E571-EB44-8B5B-FE9182C3D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963" y="2613424"/>
            <a:ext cx="6336525" cy="382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96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01BB2F8-2245-4B91-9FBC-D2BED00E28B8}"/>
              </a:ext>
            </a:extLst>
          </p:cNvPr>
          <p:cNvSpPr/>
          <p:nvPr/>
        </p:nvSpPr>
        <p:spPr>
          <a:xfrm>
            <a:off x="311542" y="310815"/>
            <a:ext cx="8496944" cy="6192688"/>
          </a:xfrm>
          <a:prstGeom prst="flowChartProcess">
            <a:avLst/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44677-81AE-4D1B-B944-28DE165467BB}"/>
              </a:ext>
            </a:extLst>
          </p:cNvPr>
          <p:cNvSpPr txBox="1"/>
          <p:nvPr/>
        </p:nvSpPr>
        <p:spPr>
          <a:xfrm>
            <a:off x="971600" y="864096"/>
            <a:ext cx="2983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관리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D693B-A224-4CFE-9FE5-A228CBF062EE}"/>
              </a:ext>
            </a:extLst>
          </p:cNvPr>
          <p:cNvSpPr txBox="1"/>
          <p:nvPr/>
        </p:nvSpPr>
        <p:spPr>
          <a:xfrm>
            <a:off x="3009354" y="6063679"/>
            <a:ext cx="321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mart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ame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upporter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B442D9-6B44-4ADB-8EB1-C569BAEDE172}"/>
              </a:ext>
            </a:extLst>
          </p:cNvPr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40D5A7-77E9-41D0-99A1-8A6739FCB8C8}"/>
              </a:ext>
            </a:extLst>
          </p:cNvPr>
          <p:cNvSpPr txBox="1"/>
          <p:nvPr/>
        </p:nvSpPr>
        <p:spPr>
          <a:xfrm>
            <a:off x="8208912" y="864096"/>
            <a:ext cx="720080" cy="1186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프로젝트 주제</a:t>
            </a:r>
          </a:p>
          <a:p>
            <a:pPr algn="dist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DF96F9-E9A5-420B-A2FE-2BC9A5D52EE5}"/>
              </a:ext>
            </a:extLst>
          </p:cNvPr>
          <p:cNvGrpSpPr/>
          <p:nvPr/>
        </p:nvGrpSpPr>
        <p:grpSpPr>
          <a:xfrm>
            <a:off x="8316924" y="180020"/>
            <a:ext cx="576000" cy="720080"/>
            <a:chOff x="2519836" y="1700808"/>
            <a:chExt cx="576000" cy="7200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0FC803-D305-4609-A96C-8AD8B48BE184}"/>
                </a:ext>
              </a:extLst>
            </p:cNvPr>
            <p:cNvSpPr txBox="1"/>
            <p:nvPr/>
          </p:nvSpPr>
          <p:spPr>
            <a:xfrm>
              <a:off x="2519836" y="1700808"/>
              <a:ext cx="576000" cy="695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809DB100-D6A2-4A72-A3B3-1E7F4FFD300C}"/>
                </a:ext>
              </a:extLst>
            </p:cNvPr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C5CE5A-1B22-4DAA-AEB5-2DF02374CFBF}"/>
              </a:ext>
            </a:extLst>
          </p:cNvPr>
          <p:cNvSpPr/>
          <p:nvPr/>
        </p:nvSpPr>
        <p:spPr>
          <a:xfrm>
            <a:off x="8172400" y="0"/>
            <a:ext cx="792088" cy="2050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ADFD77-B4E8-4118-917C-9E3259B07E4C}"/>
              </a:ext>
            </a:extLst>
          </p:cNvPr>
          <p:cNvSpPr txBox="1"/>
          <p:nvPr/>
        </p:nvSpPr>
        <p:spPr>
          <a:xfrm>
            <a:off x="8208912" y="982469"/>
            <a:ext cx="720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 err="1">
                <a:solidFill>
                  <a:schemeClr val="bg1"/>
                </a:solidFill>
              </a:rPr>
              <a:t>젝트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 smtClean="0">
                <a:solidFill>
                  <a:schemeClr val="bg1"/>
                </a:solidFill>
              </a:rPr>
              <a:t>관리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22" name="그룹 15">
            <a:extLst>
              <a:ext uri="{FF2B5EF4-FFF2-40B4-BE49-F238E27FC236}">
                <a16:creationId xmlns:a16="http://schemas.microsoft.com/office/drawing/2014/main" id="{4223E4BA-97B3-423A-AF3B-05C0E672E992}"/>
              </a:ext>
            </a:extLst>
          </p:cNvPr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CCA945-2270-49E8-97ED-86FF5B160A4F}"/>
                </a:ext>
              </a:extLst>
            </p:cNvPr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1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00AD6924-6520-40C6-8E8E-06F34AC64EFE}"/>
                </a:ext>
              </a:extLst>
            </p:cNvPr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5" name="내용 개체 틀 4">
            <a:extLst>
              <a:ext uri="{FF2B5EF4-FFF2-40B4-BE49-F238E27FC236}">
                <a16:creationId xmlns:a16="http://schemas.microsoft.com/office/drawing/2014/main" id="{C8E20A32-78EF-234B-8B62-58F2685D1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517" y="1311457"/>
            <a:ext cx="6735656" cy="522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46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7B4AB8BA-B04B-4623-B944-B0B23DCD6554}"/>
              </a:ext>
            </a:extLst>
          </p:cNvPr>
          <p:cNvSpPr/>
          <p:nvPr/>
        </p:nvSpPr>
        <p:spPr>
          <a:xfrm rot="10800000">
            <a:off x="323528" y="332656"/>
            <a:ext cx="8496944" cy="6192688"/>
          </a:xfrm>
          <a:prstGeom prst="snip1Rect">
            <a:avLst>
              <a:gd name="adj" fmla="val 16797"/>
            </a:avLst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8C42807-CF25-4BF0-9E87-FCC8AC2B761F}"/>
              </a:ext>
            </a:extLst>
          </p:cNvPr>
          <p:cNvSpPr/>
          <p:nvPr/>
        </p:nvSpPr>
        <p:spPr>
          <a:xfrm rot="2697779">
            <a:off x="362830" y="5352189"/>
            <a:ext cx="1475948" cy="763269"/>
          </a:xfrm>
          <a:prstGeom prst="triangle">
            <a:avLst/>
          </a:prstGeom>
          <a:solidFill>
            <a:srgbClr val="EAD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95EAD-6B41-4569-B48B-1090379741CA}"/>
              </a:ext>
            </a:extLst>
          </p:cNvPr>
          <p:cNvSpPr txBox="1"/>
          <p:nvPr/>
        </p:nvSpPr>
        <p:spPr>
          <a:xfrm>
            <a:off x="3635896" y="2875002"/>
            <a:ext cx="1593706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solidFill>
                  <a:srgbClr val="8565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시연</a:t>
            </a:r>
            <a:endParaRPr lang="en-US" altLang="ko-KR" sz="6600" dirty="0">
              <a:solidFill>
                <a:srgbClr val="85653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026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7B4AB8BA-B04B-4623-B944-B0B23DCD6554}"/>
              </a:ext>
            </a:extLst>
          </p:cNvPr>
          <p:cNvSpPr/>
          <p:nvPr/>
        </p:nvSpPr>
        <p:spPr>
          <a:xfrm rot="10800000">
            <a:off x="323528" y="332656"/>
            <a:ext cx="8496944" cy="6192688"/>
          </a:xfrm>
          <a:prstGeom prst="snip1Rect">
            <a:avLst>
              <a:gd name="adj" fmla="val 16797"/>
            </a:avLst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8C42807-CF25-4BF0-9E87-FCC8AC2B761F}"/>
              </a:ext>
            </a:extLst>
          </p:cNvPr>
          <p:cNvSpPr/>
          <p:nvPr/>
        </p:nvSpPr>
        <p:spPr>
          <a:xfrm rot="2697779">
            <a:off x="362830" y="5352189"/>
            <a:ext cx="1475948" cy="763269"/>
          </a:xfrm>
          <a:prstGeom prst="triangle">
            <a:avLst/>
          </a:prstGeom>
          <a:solidFill>
            <a:srgbClr val="EAD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95EAD-6B41-4569-B48B-1090379741CA}"/>
              </a:ext>
            </a:extLst>
          </p:cNvPr>
          <p:cNvSpPr txBox="1"/>
          <p:nvPr/>
        </p:nvSpPr>
        <p:spPr>
          <a:xfrm>
            <a:off x="3491880" y="2875002"/>
            <a:ext cx="1927131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rgbClr val="8565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Q&amp;A</a:t>
            </a:r>
            <a:endParaRPr lang="en-US" altLang="ko-KR" sz="6600" dirty="0">
              <a:solidFill>
                <a:srgbClr val="85653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862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01BB2F8-2245-4B91-9FBC-D2BED00E28B8}"/>
              </a:ext>
            </a:extLst>
          </p:cNvPr>
          <p:cNvSpPr/>
          <p:nvPr/>
        </p:nvSpPr>
        <p:spPr>
          <a:xfrm>
            <a:off x="323528" y="332656"/>
            <a:ext cx="8496944" cy="6192688"/>
          </a:xfrm>
          <a:prstGeom prst="flowChartProcess">
            <a:avLst/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44677-81AE-4D1B-B944-28DE165467BB}"/>
              </a:ext>
            </a:extLst>
          </p:cNvPr>
          <p:cNvSpPr txBox="1"/>
          <p:nvPr/>
        </p:nvSpPr>
        <p:spPr>
          <a:xfrm>
            <a:off x="2303590" y="1635244"/>
            <a:ext cx="45368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오프라인 </a:t>
            </a:r>
            <a:r>
              <a:rPr lang="ko-KR" alt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다인용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게임 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어시스트 웹사이트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AC6A68D9-CD96-4BEB-82EE-FE6330FD7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000" r="97778">
                        <a14:foregroundMark x1="10222" y1="49778" x2="4889" y2="49778"/>
                        <a14:foregroundMark x1="43556" y1="31111" x2="41333" y2="26222"/>
                        <a14:foregroundMark x1="62222" y1="42222" x2="61333" y2="39556"/>
                        <a14:foregroundMark x1="74222" y1="48889" x2="76000" y2="46222"/>
                        <a14:foregroundMark x1="83111" y1="58667" x2="87111" y2="59111"/>
                        <a14:foregroundMark x1="94222" y1="48889" x2="94222" y2="48889"/>
                        <a14:foregroundMark x1="96889" y1="49778" x2="98222" y2="54222"/>
                        <a14:foregroundMark x1="7111" y1="49778" x2="4000" y2="4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24" y="3601843"/>
            <a:ext cx="1967205" cy="19672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F2D760-AFCC-4096-8878-CCE0F4D03F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985" y="3537012"/>
            <a:ext cx="1796028" cy="1796028"/>
          </a:xfrm>
          <a:prstGeom prst="rect">
            <a:avLst/>
          </a:prstGeom>
        </p:spPr>
      </p:pic>
      <p:pic>
        <p:nvPicPr>
          <p:cNvPr id="12" name="그림 11" descr="화면, 건물, 그리기, 관문이(가) 표시된 사진&#10;&#10;자동 생성된 설명">
            <a:extLst>
              <a:ext uri="{FF2B5EF4-FFF2-40B4-BE49-F238E27FC236}">
                <a16:creationId xmlns:a16="http://schemas.microsoft.com/office/drawing/2014/main" id="{BD457CAB-2A4A-4025-9B94-DD1E0CCB8E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332" y="3706471"/>
            <a:ext cx="1626569" cy="16265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817F2D-6889-46B5-938C-117FD611BBF2}"/>
              </a:ext>
            </a:extLst>
          </p:cNvPr>
          <p:cNvSpPr txBox="1"/>
          <p:nvPr/>
        </p:nvSpPr>
        <p:spPr>
          <a:xfrm>
            <a:off x="1727684" y="1304764"/>
            <a:ext cx="55579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“            ”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D693B-A224-4CFE-9FE5-A228CBF062EE}"/>
              </a:ext>
            </a:extLst>
          </p:cNvPr>
          <p:cNvSpPr txBox="1"/>
          <p:nvPr/>
        </p:nvSpPr>
        <p:spPr>
          <a:xfrm>
            <a:off x="3009354" y="6063679"/>
            <a:ext cx="321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mart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ame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upporter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B442D9-6B44-4ADB-8EB1-C569BAEDE172}"/>
              </a:ext>
            </a:extLst>
          </p:cNvPr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40D5A7-77E9-41D0-99A1-8A6739FCB8C8}"/>
              </a:ext>
            </a:extLst>
          </p:cNvPr>
          <p:cNvSpPr txBox="1"/>
          <p:nvPr/>
        </p:nvSpPr>
        <p:spPr>
          <a:xfrm>
            <a:off x="8208912" y="864096"/>
            <a:ext cx="720080" cy="1186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프로젝트 주제</a:t>
            </a:r>
          </a:p>
          <a:p>
            <a:pPr algn="dist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DF96F9-E9A5-420B-A2FE-2BC9A5D52EE5}"/>
              </a:ext>
            </a:extLst>
          </p:cNvPr>
          <p:cNvGrpSpPr/>
          <p:nvPr/>
        </p:nvGrpSpPr>
        <p:grpSpPr>
          <a:xfrm>
            <a:off x="8316924" y="180020"/>
            <a:ext cx="576000" cy="720080"/>
            <a:chOff x="2519836" y="1700808"/>
            <a:chExt cx="576000" cy="7200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0FC803-D305-4609-A96C-8AD8B48BE184}"/>
                </a:ext>
              </a:extLst>
            </p:cNvPr>
            <p:cNvSpPr txBox="1"/>
            <p:nvPr/>
          </p:nvSpPr>
          <p:spPr>
            <a:xfrm>
              <a:off x="2519836" y="1700808"/>
              <a:ext cx="576000" cy="695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809DB100-D6A2-4A72-A3B3-1E7F4FFD300C}"/>
                </a:ext>
              </a:extLst>
            </p:cNvPr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C5CE5A-1B22-4DAA-AEB5-2DF02374CFBF}"/>
              </a:ext>
            </a:extLst>
          </p:cNvPr>
          <p:cNvSpPr/>
          <p:nvPr/>
        </p:nvSpPr>
        <p:spPr>
          <a:xfrm>
            <a:off x="8172400" y="0"/>
            <a:ext cx="792088" cy="2050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ADFD77-B4E8-4118-917C-9E3259B07E4C}"/>
              </a:ext>
            </a:extLst>
          </p:cNvPr>
          <p:cNvSpPr txBox="1"/>
          <p:nvPr/>
        </p:nvSpPr>
        <p:spPr>
          <a:xfrm>
            <a:off x="8208912" y="982469"/>
            <a:ext cx="720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 err="1">
                <a:solidFill>
                  <a:schemeClr val="bg1"/>
                </a:solidFill>
              </a:rPr>
              <a:t>젝트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</a:rPr>
              <a:t>주제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22" name="그룹 15">
            <a:extLst>
              <a:ext uri="{FF2B5EF4-FFF2-40B4-BE49-F238E27FC236}">
                <a16:creationId xmlns:a16="http://schemas.microsoft.com/office/drawing/2014/main" id="{4223E4BA-97B3-423A-AF3B-05C0E672E992}"/>
              </a:ext>
            </a:extLst>
          </p:cNvPr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CCA945-2270-49E8-97ED-86FF5B160A4F}"/>
                </a:ext>
              </a:extLst>
            </p:cNvPr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1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00AD6924-6520-40C6-8E8E-06F34AC64EFE}"/>
                </a:ext>
              </a:extLst>
            </p:cNvPr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2900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01BB2F8-2245-4B91-9FBC-D2BED00E28B8}"/>
              </a:ext>
            </a:extLst>
          </p:cNvPr>
          <p:cNvSpPr/>
          <p:nvPr/>
        </p:nvSpPr>
        <p:spPr>
          <a:xfrm>
            <a:off x="323528" y="332656"/>
            <a:ext cx="8496944" cy="6192688"/>
          </a:xfrm>
          <a:prstGeom prst="flowChartProcess">
            <a:avLst/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폭발: 14pt 18">
            <a:extLst>
              <a:ext uri="{FF2B5EF4-FFF2-40B4-BE49-F238E27FC236}">
                <a16:creationId xmlns:a16="http://schemas.microsoft.com/office/drawing/2014/main" id="{98473789-C97F-454A-A027-C6B46938620D}"/>
              </a:ext>
            </a:extLst>
          </p:cNvPr>
          <p:cNvSpPr/>
          <p:nvPr/>
        </p:nvSpPr>
        <p:spPr>
          <a:xfrm>
            <a:off x="2025840" y="-1683568"/>
            <a:ext cx="8016861" cy="8303096"/>
          </a:xfrm>
          <a:custGeom>
            <a:avLst/>
            <a:gdLst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4640 w 21600"/>
              <a:gd name="connsiteY10" fmla="*/ 14350 h 21600"/>
              <a:gd name="connsiteX11" fmla="*/ 14942 w 21600"/>
              <a:gd name="connsiteY11" fmla="*/ 17370 h 21600"/>
              <a:gd name="connsiteX12" fmla="*/ 12180 w 21600"/>
              <a:gd name="connsiteY12" fmla="*/ 15935 h 21600"/>
              <a:gd name="connsiteX13" fmla="*/ 11612 w 21600"/>
              <a:gd name="connsiteY13" fmla="*/ 18842 h 21600"/>
              <a:gd name="connsiteX14" fmla="*/ 9872 w 21600"/>
              <a:gd name="connsiteY14" fmla="*/ 17370 h 21600"/>
              <a:gd name="connsiteX15" fmla="*/ 8700 w 21600"/>
              <a:gd name="connsiteY15" fmla="*/ 19712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4640 w 21600"/>
              <a:gd name="connsiteY10" fmla="*/ 14350 h 21600"/>
              <a:gd name="connsiteX11" fmla="*/ 16198 w 21600"/>
              <a:gd name="connsiteY11" fmla="*/ 19069 h 21600"/>
              <a:gd name="connsiteX12" fmla="*/ 12180 w 21600"/>
              <a:gd name="connsiteY12" fmla="*/ 15935 h 21600"/>
              <a:gd name="connsiteX13" fmla="*/ 11612 w 21600"/>
              <a:gd name="connsiteY13" fmla="*/ 18842 h 21600"/>
              <a:gd name="connsiteX14" fmla="*/ 9872 w 21600"/>
              <a:gd name="connsiteY14" fmla="*/ 17370 h 21600"/>
              <a:gd name="connsiteX15" fmla="*/ 8700 w 21600"/>
              <a:gd name="connsiteY15" fmla="*/ 19712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4640 w 21600"/>
              <a:gd name="connsiteY10" fmla="*/ 14350 h 21600"/>
              <a:gd name="connsiteX11" fmla="*/ 16198 w 21600"/>
              <a:gd name="connsiteY11" fmla="*/ 19069 h 21600"/>
              <a:gd name="connsiteX12" fmla="*/ 12180 w 21600"/>
              <a:gd name="connsiteY12" fmla="*/ 15935 h 21600"/>
              <a:gd name="connsiteX13" fmla="*/ 12260 w 21600"/>
              <a:gd name="connsiteY13" fmla="*/ 19962 h 21600"/>
              <a:gd name="connsiteX14" fmla="*/ 9872 w 21600"/>
              <a:gd name="connsiteY14" fmla="*/ 17370 h 21600"/>
              <a:gd name="connsiteX15" fmla="*/ 8700 w 21600"/>
              <a:gd name="connsiteY15" fmla="*/ 19712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4640 w 21600"/>
              <a:gd name="connsiteY10" fmla="*/ 14350 h 21600"/>
              <a:gd name="connsiteX11" fmla="*/ 16198 w 21600"/>
              <a:gd name="connsiteY11" fmla="*/ 19069 h 21600"/>
              <a:gd name="connsiteX12" fmla="*/ 12180 w 21600"/>
              <a:gd name="connsiteY12" fmla="*/ 15935 h 21600"/>
              <a:gd name="connsiteX13" fmla="*/ 12260 w 21600"/>
              <a:gd name="connsiteY13" fmla="*/ 19962 h 21600"/>
              <a:gd name="connsiteX14" fmla="*/ 9872 w 21600"/>
              <a:gd name="connsiteY14" fmla="*/ 17370 h 21600"/>
              <a:gd name="connsiteX15" fmla="*/ 9470 w 21600"/>
              <a:gd name="connsiteY15" fmla="*/ 21141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5977 w 21600"/>
              <a:gd name="connsiteY10" fmla="*/ 15354 h 21600"/>
              <a:gd name="connsiteX11" fmla="*/ 16198 w 21600"/>
              <a:gd name="connsiteY11" fmla="*/ 19069 h 21600"/>
              <a:gd name="connsiteX12" fmla="*/ 12180 w 21600"/>
              <a:gd name="connsiteY12" fmla="*/ 15935 h 21600"/>
              <a:gd name="connsiteX13" fmla="*/ 12260 w 21600"/>
              <a:gd name="connsiteY13" fmla="*/ 19962 h 21600"/>
              <a:gd name="connsiteX14" fmla="*/ 9872 w 21600"/>
              <a:gd name="connsiteY14" fmla="*/ 17370 h 21600"/>
              <a:gd name="connsiteX15" fmla="*/ 9470 w 21600"/>
              <a:gd name="connsiteY15" fmla="*/ 21141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5977 w 21600"/>
              <a:gd name="connsiteY10" fmla="*/ 15354 h 21600"/>
              <a:gd name="connsiteX11" fmla="*/ 16198 w 21600"/>
              <a:gd name="connsiteY11" fmla="*/ 19069 h 21600"/>
              <a:gd name="connsiteX12" fmla="*/ 12666 w 21600"/>
              <a:gd name="connsiteY12" fmla="*/ 16630 h 21600"/>
              <a:gd name="connsiteX13" fmla="*/ 12260 w 21600"/>
              <a:gd name="connsiteY13" fmla="*/ 19962 h 21600"/>
              <a:gd name="connsiteX14" fmla="*/ 9872 w 21600"/>
              <a:gd name="connsiteY14" fmla="*/ 17370 h 21600"/>
              <a:gd name="connsiteX15" fmla="*/ 9470 w 21600"/>
              <a:gd name="connsiteY15" fmla="*/ 21141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5977 w 21600"/>
              <a:gd name="connsiteY10" fmla="*/ 15354 h 21600"/>
              <a:gd name="connsiteX11" fmla="*/ 16198 w 21600"/>
              <a:gd name="connsiteY11" fmla="*/ 19069 h 21600"/>
              <a:gd name="connsiteX12" fmla="*/ 12666 w 21600"/>
              <a:gd name="connsiteY12" fmla="*/ 16630 h 21600"/>
              <a:gd name="connsiteX13" fmla="*/ 12260 w 21600"/>
              <a:gd name="connsiteY13" fmla="*/ 19962 h 21600"/>
              <a:gd name="connsiteX14" fmla="*/ 9994 w 21600"/>
              <a:gd name="connsiteY14" fmla="*/ 18142 h 21600"/>
              <a:gd name="connsiteX15" fmla="*/ 9470 w 21600"/>
              <a:gd name="connsiteY15" fmla="*/ 21141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5977 w 21600"/>
              <a:gd name="connsiteY10" fmla="*/ 15354 h 21600"/>
              <a:gd name="connsiteX11" fmla="*/ 16198 w 21600"/>
              <a:gd name="connsiteY11" fmla="*/ 19069 h 21600"/>
              <a:gd name="connsiteX12" fmla="*/ 12666 w 21600"/>
              <a:gd name="connsiteY12" fmla="*/ 16630 h 21600"/>
              <a:gd name="connsiteX13" fmla="*/ 13030 w 21600"/>
              <a:gd name="connsiteY13" fmla="*/ 20503 h 21600"/>
              <a:gd name="connsiteX14" fmla="*/ 9994 w 21600"/>
              <a:gd name="connsiteY14" fmla="*/ 18142 h 21600"/>
              <a:gd name="connsiteX15" fmla="*/ 9470 w 21600"/>
              <a:gd name="connsiteY15" fmla="*/ 21141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5977 w 21600"/>
              <a:gd name="connsiteY10" fmla="*/ 15354 h 21600"/>
              <a:gd name="connsiteX11" fmla="*/ 16563 w 21600"/>
              <a:gd name="connsiteY11" fmla="*/ 19494 h 21600"/>
              <a:gd name="connsiteX12" fmla="*/ 12666 w 21600"/>
              <a:gd name="connsiteY12" fmla="*/ 16630 h 21600"/>
              <a:gd name="connsiteX13" fmla="*/ 13030 w 21600"/>
              <a:gd name="connsiteY13" fmla="*/ 20503 h 21600"/>
              <a:gd name="connsiteX14" fmla="*/ 9994 w 21600"/>
              <a:gd name="connsiteY14" fmla="*/ 18142 h 21600"/>
              <a:gd name="connsiteX15" fmla="*/ 9470 w 21600"/>
              <a:gd name="connsiteY15" fmla="*/ 21141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1600" h="21600">
                <a:moveTo>
                  <a:pt x="11462" y="4342"/>
                </a:moveTo>
                <a:lnTo>
                  <a:pt x="14790" y="0"/>
                </a:lnTo>
                <a:cubicBezTo>
                  <a:pt x="14702" y="1926"/>
                  <a:pt x="14613" y="3851"/>
                  <a:pt x="14525" y="5777"/>
                </a:cubicBezTo>
                <a:lnTo>
                  <a:pt x="18007" y="3172"/>
                </a:lnTo>
                <a:lnTo>
                  <a:pt x="16380" y="6532"/>
                </a:lnTo>
                <a:lnTo>
                  <a:pt x="21600" y="6645"/>
                </a:lnTo>
                <a:lnTo>
                  <a:pt x="16985" y="9402"/>
                </a:lnTo>
                <a:lnTo>
                  <a:pt x="18270" y="11290"/>
                </a:lnTo>
                <a:lnTo>
                  <a:pt x="16380" y="12310"/>
                </a:lnTo>
                <a:lnTo>
                  <a:pt x="18877" y="15632"/>
                </a:lnTo>
                <a:lnTo>
                  <a:pt x="15977" y="15354"/>
                </a:lnTo>
                <a:cubicBezTo>
                  <a:pt x="16078" y="16361"/>
                  <a:pt x="16462" y="18487"/>
                  <a:pt x="16563" y="19494"/>
                </a:cubicBezTo>
                <a:lnTo>
                  <a:pt x="12666" y="16630"/>
                </a:lnTo>
                <a:cubicBezTo>
                  <a:pt x="12693" y="17972"/>
                  <a:pt x="13003" y="19161"/>
                  <a:pt x="13030" y="20503"/>
                </a:cubicBezTo>
                <a:lnTo>
                  <a:pt x="9994" y="18142"/>
                </a:lnTo>
                <a:lnTo>
                  <a:pt x="9470" y="21141"/>
                </a:lnTo>
                <a:lnTo>
                  <a:pt x="7527" y="18125"/>
                </a:lnTo>
                <a:lnTo>
                  <a:pt x="4917" y="21600"/>
                </a:lnTo>
                <a:cubicBezTo>
                  <a:pt x="4880" y="20480"/>
                  <a:pt x="4842" y="19360"/>
                  <a:pt x="4805" y="18240"/>
                </a:cubicBezTo>
                <a:lnTo>
                  <a:pt x="1285" y="17825"/>
                </a:lnTo>
                <a:lnTo>
                  <a:pt x="3330" y="15370"/>
                </a:lnTo>
                <a:lnTo>
                  <a:pt x="0" y="12877"/>
                </a:lnTo>
                <a:lnTo>
                  <a:pt x="3935" y="11592"/>
                </a:lnTo>
                <a:lnTo>
                  <a:pt x="1172" y="8270"/>
                </a:lnTo>
                <a:lnTo>
                  <a:pt x="5372" y="7817"/>
                </a:lnTo>
                <a:lnTo>
                  <a:pt x="4502" y="3625"/>
                </a:lnTo>
                <a:lnTo>
                  <a:pt x="8550" y="6382"/>
                </a:lnTo>
                <a:lnTo>
                  <a:pt x="9722" y="1887"/>
                </a:lnTo>
                <a:lnTo>
                  <a:pt x="11462" y="4342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44677-81AE-4D1B-B944-28DE165467BB}"/>
              </a:ext>
            </a:extLst>
          </p:cNvPr>
          <p:cNvSpPr txBox="1"/>
          <p:nvPr/>
        </p:nvSpPr>
        <p:spPr>
          <a:xfrm>
            <a:off x="4598621" y="1013194"/>
            <a:ext cx="287129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걱정말라구</a:t>
            </a: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</a:p>
          <a:p>
            <a:pPr algn="ctr"/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 있어</a:t>
            </a: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!!</a:t>
            </a:r>
          </a:p>
        </p:txBody>
      </p:sp>
      <p:pic>
        <p:nvPicPr>
          <p:cNvPr id="24" name="그림 23" descr="케이크, 보는, 사진, 하얀색이(가) 표시된 사진&#10;&#10;자동 생성된 설명">
            <a:extLst>
              <a:ext uri="{FF2B5EF4-FFF2-40B4-BE49-F238E27FC236}">
                <a16:creationId xmlns:a16="http://schemas.microsoft.com/office/drawing/2014/main" id="{79E7415B-D2A7-42A0-A700-8829DDF7C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" y="2268253"/>
            <a:ext cx="4589747" cy="4589747"/>
          </a:xfrm>
          <a:prstGeom prst="rect">
            <a:avLst/>
          </a:prstGeom>
        </p:spPr>
      </p:pic>
      <p:pic>
        <p:nvPicPr>
          <p:cNvPr id="27" name="내용 개체 틀 5">
            <a:extLst>
              <a:ext uri="{FF2B5EF4-FFF2-40B4-BE49-F238E27FC236}">
                <a16:creationId xmlns:a16="http://schemas.microsoft.com/office/drawing/2014/main" id="{5B344277-A449-4097-A8EB-A3C385BD7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6" b="89602" l="7797" r="91864">
                        <a14:foregroundMark x1="7966" y1="51376" x2="7797" y2="46789"/>
                        <a14:foregroundMark x1="32203" y1="49235" x2="33729" y2="51376"/>
                        <a14:foregroundMark x1="30000" y1="40367" x2="30000" y2="36391"/>
                        <a14:foregroundMark x1="24237" y1="49847" x2="22034" y2="51682"/>
                        <a14:foregroundMark x1="28644" y1="60245" x2="28814" y2="66055"/>
                        <a14:foregroundMark x1="63220" y1="49235" x2="65932" y2="51682"/>
                        <a14:foregroundMark x1="69661" y1="66055" x2="69661" y2="62691"/>
                        <a14:foregroundMark x1="78814" y1="50153" x2="77627" y2="48318"/>
                        <a14:foregroundMark x1="70847" y1="38838" x2="70000" y2="37920"/>
                        <a14:foregroundMark x1="91864" y1="58104" x2="91695" y2="553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40" y="1662914"/>
            <a:ext cx="3746693" cy="207655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09D96CB-54C2-4231-AD82-C0120D932AD9}"/>
              </a:ext>
            </a:extLst>
          </p:cNvPr>
          <p:cNvSpPr txBox="1"/>
          <p:nvPr/>
        </p:nvSpPr>
        <p:spPr>
          <a:xfrm>
            <a:off x="4329822" y="3508639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A2E46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Smart Game Supporter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DD61057-3135-41A2-8DE9-598D053AAA48}"/>
              </a:ext>
            </a:extLst>
          </p:cNvPr>
          <p:cNvSpPr/>
          <p:nvPr/>
        </p:nvSpPr>
        <p:spPr>
          <a:xfrm>
            <a:off x="8172400" y="-1"/>
            <a:ext cx="792088" cy="20765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E2FFFE-ECC4-4A8F-83E8-856D76685F23}"/>
              </a:ext>
            </a:extLst>
          </p:cNvPr>
          <p:cNvSpPr txBox="1"/>
          <p:nvPr/>
        </p:nvSpPr>
        <p:spPr>
          <a:xfrm>
            <a:off x="8208912" y="982469"/>
            <a:ext cx="720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프로젝트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</a:rPr>
              <a:t>주제</a:t>
            </a:r>
          </a:p>
        </p:txBody>
      </p:sp>
      <p:grpSp>
        <p:nvGrpSpPr>
          <p:cNvPr id="33" name="그룹 15">
            <a:extLst>
              <a:ext uri="{FF2B5EF4-FFF2-40B4-BE49-F238E27FC236}">
                <a16:creationId xmlns:a16="http://schemas.microsoft.com/office/drawing/2014/main" id="{3E572134-B33E-4F6D-8671-A7CA13DEFA7A}"/>
              </a:ext>
            </a:extLst>
          </p:cNvPr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FF9ACD-3F1F-44E1-B421-0CA68194F121}"/>
                </a:ext>
              </a:extLst>
            </p:cNvPr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1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2580E367-FAE7-4039-9769-B05D645085B8}"/>
                </a:ext>
              </a:extLst>
            </p:cNvPr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196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01BB2F8-2245-4B91-9FBC-D2BED00E28B8}"/>
              </a:ext>
            </a:extLst>
          </p:cNvPr>
          <p:cNvSpPr/>
          <p:nvPr/>
        </p:nvSpPr>
        <p:spPr>
          <a:xfrm>
            <a:off x="323528" y="332656"/>
            <a:ext cx="8496944" cy="6192688"/>
          </a:xfrm>
          <a:prstGeom prst="flowChartProcess">
            <a:avLst/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D693B-A224-4CFE-9FE5-A228CBF062EE}"/>
              </a:ext>
            </a:extLst>
          </p:cNvPr>
          <p:cNvSpPr txBox="1"/>
          <p:nvPr/>
        </p:nvSpPr>
        <p:spPr>
          <a:xfrm>
            <a:off x="3009354" y="6063679"/>
            <a:ext cx="321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mart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ame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upporter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38144-A6D6-4512-8552-4999EBAD8B14}"/>
              </a:ext>
            </a:extLst>
          </p:cNvPr>
          <p:cNvSpPr txBox="1"/>
          <p:nvPr/>
        </p:nvSpPr>
        <p:spPr>
          <a:xfrm>
            <a:off x="1727684" y="1374046"/>
            <a:ext cx="237626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33A2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반언어적 표현</a:t>
            </a:r>
            <a:endParaRPr lang="en-US" altLang="ko-KR" sz="2800" b="1" dirty="0">
              <a:solidFill>
                <a:srgbClr val="F33A24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C26A0A-AB8D-4D6E-9A57-531AA69EDD61}"/>
              </a:ext>
            </a:extLst>
          </p:cNvPr>
          <p:cNvSpPr txBox="1"/>
          <p:nvPr/>
        </p:nvSpPr>
        <p:spPr>
          <a:xfrm>
            <a:off x="4968044" y="1390273"/>
            <a:ext cx="252028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C275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비언어적 표현</a:t>
            </a:r>
            <a:endParaRPr lang="en-US" altLang="ko-KR" sz="2800" b="1" dirty="0">
              <a:solidFill>
                <a:srgbClr val="0C275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F70AE-905E-4118-B524-F6A1734C2742}"/>
              </a:ext>
            </a:extLst>
          </p:cNvPr>
          <p:cNvSpPr txBox="1"/>
          <p:nvPr/>
        </p:nvSpPr>
        <p:spPr>
          <a:xfrm>
            <a:off x="1583669" y="2948766"/>
            <a:ext cx="2592288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33A2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강세</a:t>
            </a:r>
            <a:endParaRPr lang="en-US" altLang="ko-KR" sz="2800" b="1" dirty="0">
              <a:solidFill>
                <a:srgbClr val="F33A24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endParaRPr lang="en-US" altLang="ko-KR" sz="2800" b="1" dirty="0">
              <a:solidFill>
                <a:srgbClr val="F33A24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F33A2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속도</a:t>
            </a:r>
            <a:endParaRPr lang="en-US" altLang="ko-KR" sz="2800" b="1" dirty="0">
              <a:solidFill>
                <a:srgbClr val="F33A24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endParaRPr lang="en-US" altLang="ko-KR" sz="2800" b="1" dirty="0">
              <a:solidFill>
                <a:srgbClr val="F33A24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F33A2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억양</a:t>
            </a:r>
            <a:endParaRPr lang="en-US" altLang="ko-KR" sz="2800" b="1" dirty="0">
              <a:solidFill>
                <a:srgbClr val="F33A24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래픽 9" descr="입술">
            <a:extLst>
              <a:ext uri="{FF2B5EF4-FFF2-40B4-BE49-F238E27FC236}">
                <a16:creationId xmlns:a16="http://schemas.microsoft.com/office/drawing/2014/main" id="{E3E341A7-8533-4381-B1F7-C294692C4B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0860" y="1867327"/>
            <a:ext cx="914400" cy="914400"/>
          </a:xfrm>
          <a:prstGeom prst="rect">
            <a:avLst/>
          </a:prstGeom>
        </p:spPr>
      </p:pic>
      <p:pic>
        <p:nvPicPr>
          <p:cNvPr id="12" name="그래픽 11" descr="눈">
            <a:extLst>
              <a:ext uri="{FF2B5EF4-FFF2-40B4-BE49-F238E27FC236}">
                <a16:creationId xmlns:a16="http://schemas.microsoft.com/office/drawing/2014/main" id="{7B4FB196-0C1B-4454-ADF0-8B41BCC96D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0984" y="1867327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CC1244-5B80-48C3-864C-0746997C287F}"/>
              </a:ext>
            </a:extLst>
          </p:cNvPr>
          <p:cNvSpPr txBox="1"/>
          <p:nvPr/>
        </p:nvSpPr>
        <p:spPr>
          <a:xfrm>
            <a:off x="4968044" y="2947954"/>
            <a:ext cx="2592288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시선</a:t>
            </a:r>
            <a:endParaRPr lang="en-US" altLang="ko-KR" sz="2800" b="1" dirty="0">
              <a:solidFill>
                <a:schemeClr val="accent1">
                  <a:lumMod val="50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endParaRPr lang="en-US" altLang="ko-KR" sz="2800" b="1" dirty="0">
              <a:solidFill>
                <a:schemeClr val="accent1">
                  <a:lumMod val="50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몸짓</a:t>
            </a:r>
            <a:endParaRPr lang="en-US" altLang="ko-KR" sz="2800" b="1" dirty="0">
              <a:solidFill>
                <a:schemeClr val="accent1">
                  <a:lumMod val="50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endParaRPr lang="en-US" altLang="ko-KR" sz="2800" b="1" dirty="0">
              <a:solidFill>
                <a:schemeClr val="accent1">
                  <a:lumMod val="50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표정</a:t>
            </a:r>
            <a:endParaRPr lang="en-US" altLang="ko-KR" sz="2800" b="1" dirty="0">
              <a:solidFill>
                <a:schemeClr val="accent1">
                  <a:lumMod val="50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A4D94FA-9AAE-48D3-8A16-08C8DA6261A4}"/>
              </a:ext>
            </a:extLst>
          </p:cNvPr>
          <p:cNvCxnSpPr/>
          <p:nvPr/>
        </p:nvCxnSpPr>
        <p:spPr>
          <a:xfrm>
            <a:off x="4427984" y="1635076"/>
            <a:ext cx="0" cy="3672408"/>
          </a:xfrm>
          <a:prstGeom prst="line">
            <a:avLst/>
          </a:prstGeom>
          <a:ln>
            <a:solidFill>
              <a:srgbClr val="0C27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C65366-35C9-49F5-AD47-F78AE27E2BD4}"/>
              </a:ext>
            </a:extLst>
          </p:cNvPr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AAA068-84C2-45AF-ABED-41418F497CAD}"/>
              </a:ext>
            </a:extLst>
          </p:cNvPr>
          <p:cNvSpPr txBox="1"/>
          <p:nvPr/>
        </p:nvSpPr>
        <p:spPr>
          <a:xfrm>
            <a:off x="8208912" y="982469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기대효과</a:t>
            </a:r>
          </a:p>
        </p:txBody>
      </p:sp>
      <p:grpSp>
        <p:nvGrpSpPr>
          <p:cNvPr id="18" name="그룹 15">
            <a:extLst>
              <a:ext uri="{FF2B5EF4-FFF2-40B4-BE49-F238E27FC236}">
                <a16:creationId xmlns:a16="http://schemas.microsoft.com/office/drawing/2014/main" id="{8C245915-C4DF-44AF-A00A-8691BDA7BF7F}"/>
              </a:ext>
            </a:extLst>
          </p:cNvPr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4C49A3-DBD7-4788-8FA7-8F0383066301}"/>
                </a:ext>
              </a:extLst>
            </p:cNvPr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3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A45FAA41-8CBF-4F4E-B7A5-35B99D4B4C52}"/>
                </a:ext>
              </a:extLst>
            </p:cNvPr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5079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01BB2F8-2245-4B91-9FBC-D2BED00E28B8}"/>
              </a:ext>
            </a:extLst>
          </p:cNvPr>
          <p:cNvSpPr/>
          <p:nvPr/>
        </p:nvSpPr>
        <p:spPr>
          <a:xfrm>
            <a:off x="323528" y="332656"/>
            <a:ext cx="8496944" cy="6192688"/>
          </a:xfrm>
          <a:prstGeom prst="flowChartProcess">
            <a:avLst/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D693B-A224-4CFE-9FE5-A228CBF062EE}"/>
              </a:ext>
            </a:extLst>
          </p:cNvPr>
          <p:cNvSpPr txBox="1"/>
          <p:nvPr/>
        </p:nvSpPr>
        <p:spPr>
          <a:xfrm>
            <a:off x="3009354" y="6063679"/>
            <a:ext cx="321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mart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ame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upporter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6" name="Picture 2" descr="관련 이미지">
            <a:extLst>
              <a:ext uri="{FF2B5EF4-FFF2-40B4-BE49-F238E27FC236}">
                <a16:creationId xmlns:a16="http://schemas.microsoft.com/office/drawing/2014/main" id="{5D61206C-CA19-4140-80C8-171DCA69E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17" b="91031" l="8333" r="90000">
                        <a14:foregroundMark x1="15833" y1="59641" x2="17361" y2="17040"/>
                        <a14:foregroundMark x1="10417" y1="53363" x2="10278" y2="56054"/>
                        <a14:foregroundMark x1="12917" y1="50673" x2="12500" y2="52466"/>
                        <a14:foregroundMark x1="14583" y1="56502" x2="13194" y2="49776"/>
                        <a14:foregroundMark x1="15000" y1="53363" x2="14861" y2="56502"/>
                        <a14:foregroundMark x1="46528" y1="27354" x2="48750" y2="18834"/>
                        <a14:foregroundMark x1="84028" y1="34529" x2="80278" y2="16143"/>
                        <a14:foregroundMark x1="80278" y1="16143" x2="80139" y2="11659"/>
                        <a14:foregroundMark x1="83056" y1="46637" x2="81111" y2="64574"/>
                        <a14:foregroundMark x1="81111" y1="64574" x2="81111" y2="64574"/>
                        <a14:foregroundMark x1="77361" y1="45291" x2="79444" y2="65022"/>
                        <a14:foregroundMark x1="79444" y1="65022" x2="79861" y2="65919"/>
                        <a14:foregroundMark x1="77778" y1="61883" x2="78056" y2="70404"/>
                        <a14:foregroundMark x1="24722" y1="72197" x2="24722" y2="72197"/>
                        <a14:foregroundMark x1="25139" y1="72197" x2="25139" y2="72197"/>
                        <a14:foregroundMark x1="25278" y1="72197" x2="25278" y2="72197"/>
                        <a14:foregroundMark x1="8472" y1="75785" x2="8472" y2="75785"/>
                        <a14:foregroundMark x1="56667" y1="72197" x2="56667" y2="72197"/>
                        <a14:foregroundMark x1="51111" y1="80269" x2="51111" y2="80269"/>
                        <a14:foregroundMark x1="82222" y1="70852" x2="82222" y2="70852"/>
                        <a14:foregroundMark x1="85417" y1="65022" x2="82361" y2="81614"/>
                        <a14:foregroundMark x1="74444" y1="74888" x2="74444" y2="74888"/>
                        <a14:foregroundMark x1="78889" y1="91031" x2="78889" y2="91031"/>
                        <a14:foregroundMark x1="77500" y1="90135" x2="76528" y2="86547"/>
                        <a14:foregroundMark x1="40556" y1="76233" x2="40417" y2="76233"/>
                        <a14:foregroundMark x1="19444" y1="77578" x2="19444" y2="77578"/>
                        <a14:foregroundMark x1="26806" y1="74439" x2="28889" y2="74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56" y="3429000"/>
            <a:ext cx="8624825" cy="267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말풍선: 타원형 16">
            <a:extLst>
              <a:ext uri="{FF2B5EF4-FFF2-40B4-BE49-F238E27FC236}">
                <a16:creationId xmlns:a16="http://schemas.microsoft.com/office/drawing/2014/main" id="{BFB29561-62AE-4E01-AF40-327E5A9C6D33}"/>
              </a:ext>
            </a:extLst>
          </p:cNvPr>
          <p:cNvSpPr/>
          <p:nvPr/>
        </p:nvSpPr>
        <p:spPr>
          <a:xfrm>
            <a:off x="907660" y="1585347"/>
            <a:ext cx="1720127" cy="1469065"/>
          </a:xfrm>
          <a:prstGeom prst="wedgeEllipseCallout">
            <a:avLst>
              <a:gd name="adj1" fmla="val 223"/>
              <a:gd name="adj2" fmla="val 599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온라인</a:t>
            </a:r>
            <a:endParaRPr lang="en-US" altLang="ko-KR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20000"/>
                  <a:lumOff val="80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장점</a:t>
            </a:r>
          </a:p>
        </p:txBody>
      </p:sp>
      <p:sp>
        <p:nvSpPr>
          <p:cNvPr id="18" name="말풍선: 타원형 17">
            <a:extLst>
              <a:ext uri="{FF2B5EF4-FFF2-40B4-BE49-F238E27FC236}">
                <a16:creationId xmlns:a16="http://schemas.microsoft.com/office/drawing/2014/main" id="{8A342B40-9D86-4063-85F6-9A4F8EF4CB96}"/>
              </a:ext>
            </a:extLst>
          </p:cNvPr>
          <p:cNvSpPr/>
          <p:nvPr/>
        </p:nvSpPr>
        <p:spPr>
          <a:xfrm>
            <a:off x="3675934" y="1568207"/>
            <a:ext cx="1720127" cy="1469065"/>
          </a:xfrm>
          <a:prstGeom prst="wedgeEllipseCallout">
            <a:avLst>
              <a:gd name="adj1" fmla="val 223"/>
              <a:gd name="adj2" fmla="val 599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오프라인</a:t>
            </a:r>
            <a:endParaRPr lang="en-US" altLang="ko-KR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장점</a:t>
            </a:r>
          </a:p>
        </p:txBody>
      </p:sp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0BB227E9-5809-46D5-AE7A-DCE39A03269B}"/>
              </a:ext>
            </a:extLst>
          </p:cNvPr>
          <p:cNvSpPr/>
          <p:nvPr/>
        </p:nvSpPr>
        <p:spPr>
          <a:xfrm>
            <a:off x="6444208" y="1534891"/>
            <a:ext cx="1720127" cy="1469065"/>
          </a:xfrm>
          <a:prstGeom prst="wedgeEllipseCallout">
            <a:avLst>
              <a:gd name="adj1" fmla="val 223"/>
              <a:gd name="adj2" fmla="val 599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둘다</a:t>
            </a:r>
            <a:r>
              <a:rPr lang="ko-KR" alt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2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섞어버려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2E205F-6B3B-418C-B007-6D88EE8F780D}"/>
              </a:ext>
            </a:extLst>
          </p:cNvPr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949D5B-A0FC-42C2-ACEF-B4495BFAA8DF}"/>
              </a:ext>
            </a:extLst>
          </p:cNvPr>
          <p:cNvSpPr txBox="1"/>
          <p:nvPr/>
        </p:nvSpPr>
        <p:spPr>
          <a:xfrm>
            <a:off x="8208912" y="982469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기대효과</a:t>
            </a:r>
          </a:p>
        </p:txBody>
      </p:sp>
      <p:grpSp>
        <p:nvGrpSpPr>
          <p:cNvPr id="22" name="그룹 15">
            <a:extLst>
              <a:ext uri="{FF2B5EF4-FFF2-40B4-BE49-F238E27FC236}">
                <a16:creationId xmlns:a16="http://schemas.microsoft.com/office/drawing/2014/main" id="{075077B8-C675-480E-ACD5-14F773BBF151}"/>
              </a:ext>
            </a:extLst>
          </p:cNvPr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9FE4C1-2D9C-4B12-8D16-7068ED433C0D}"/>
                </a:ext>
              </a:extLst>
            </p:cNvPr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3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A15FFF99-D53B-487E-ADBF-A587E0610FA4}"/>
                </a:ext>
              </a:extLst>
            </p:cNvPr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311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01BB2F8-2245-4B91-9FBC-D2BED00E28B8}"/>
              </a:ext>
            </a:extLst>
          </p:cNvPr>
          <p:cNvSpPr/>
          <p:nvPr/>
        </p:nvSpPr>
        <p:spPr>
          <a:xfrm>
            <a:off x="323528" y="332656"/>
            <a:ext cx="8496944" cy="6192688"/>
          </a:xfrm>
          <a:prstGeom prst="flowChartProcess">
            <a:avLst/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44677-81AE-4D1B-B944-28DE165467BB}"/>
              </a:ext>
            </a:extLst>
          </p:cNvPr>
          <p:cNvSpPr txBox="1"/>
          <p:nvPr/>
        </p:nvSpPr>
        <p:spPr>
          <a:xfrm>
            <a:off x="2884679" y="836712"/>
            <a:ext cx="33746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비회원제 서비스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817F2D-6889-46B5-938C-117FD611BBF2}"/>
              </a:ext>
            </a:extLst>
          </p:cNvPr>
          <p:cNvSpPr txBox="1"/>
          <p:nvPr/>
        </p:nvSpPr>
        <p:spPr>
          <a:xfrm>
            <a:off x="2170130" y="542290"/>
            <a:ext cx="48141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“          ”</a:t>
            </a:r>
            <a:endParaRPr lang="ko-KR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D693B-A224-4CFE-9FE5-A228CBF062EE}"/>
              </a:ext>
            </a:extLst>
          </p:cNvPr>
          <p:cNvSpPr txBox="1"/>
          <p:nvPr/>
        </p:nvSpPr>
        <p:spPr>
          <a:xfrm>
            <a:off x="3009354" y="6063679"/>
            <a:ext cx="321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mart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ame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upporter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271F82A-4EF7-45EA-ACDB-681C6E472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422" y="2673610"/>
            <a:ext cx="5327194" cy="3146374"/>
          </a:xfrm>
          <a:prstGeom prst="rect">
            <a:avLst/>
          </a:prstGeom>
        </p:spPr>
      </p:pic>
      <p:sp>
        <p:nvSpPr>
          <p:cNvPr id="24" name="십자형[C] 7">
            <a:extLst>
              <a:ext uri="{FF2B5EF4-FFF2-40B4-BE49-F238E27FC236}">
                <a16:creationId xmlns:a16="http://schemas.microsoft.com/office/drawing/2014/main" id="{0E3C1F47-57D2-407A-84FE-64F630A14068}"/>
              </a:ext>
            </a:extLst>
          </p:cNvPr>
          <p:cNvSpPr/>
          <p:nvPr/>
        </p:nvSpPr>
        <p:spPr>
          <a:xfrm rot="2715905">
            <a:off x="3088308" y="2669769"/>
            <a:ext cx="3090553" cy="3090553"/>
          </a:xfrm>
          <a:prstGeom prst="plus">
            <a:avLst>
              <a:gd name="adj" fmla="val 44366"/>
            </a:avLst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81BD964D-964B-4807-9D2F-696685EA0D86}"/>
              </a:ext>
            </a:extLst>
          </p:cNvPr>
          <p:cNvSpPr txBox="1">
            <a:spLocks/>
          </p:cNvSpPr>
          <p:nvPr/>
        </p:nvSpPr>
        <p:spPr>
          <a:xfrm>
            <a:off x="1213204" y="1678940"/>
            <a:ext cx="6840760" cy="162011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사용자의 접근성을 높이고 오프라인 소통에 집중</a:t>
            </a:r>
            <a:endParaRPr kumimoji="1"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33C7DAE-8484-4385-99D6-60316D9A96CA}"/>
              </a:ext>
            </a:extLst>
          </p:cNvPr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19A360-43D0-4E37-A1C2-BCE777EFB354}"/>
              </a:ext>
            </a:extLst>
          </p:cNvPr>
          <p:cNvSpPr txBox="1"/>
          <p:nvPr/>
        </p:nvSpPr>
        <p:spPr>
          <a:xfrm>
            <a:off x="8208912" y="982469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기대효과</a:t>
            </a:r>
          </a:p>
        </p:txBody>
      </p:sp>
      <p:grpSp>
        <p:nvGrpSpPr>
          <p:cNvPr id="28" name="그룹 15">
            <a:extLst>
              <a:ext uri="{FF2B5EF4-FFF2-40B4-BE49-F238E27FC236}">
                <a16:creationId xmlns:a16="http://schemas.microsoft.com/office/drawing/2014/main" id="{2BBB6EF9-94B2-47A8-9406-DCF94A0EA2D4}"/>
              </a:ext>
            </a:extLst>
          </p:cNvPr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1D6E3B-D2AA-4F60-9751-60C8CDAE02AD}"/>
                </a:ext>
              </a:extLst>
            </p:cNvPr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3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54541D24-0F85-498A-A0F0-F5ECFCA094AB}"/>
                </a:ext>
              </a:extLst>
            </p:cNvPr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1619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01BB2F8-2245-4B91-9FBC-D2BED00E28B8}"/>
              </a:ext>
            </a:extLst>
          </p:cNvPr>
          <p:cNvSpPr/>
          <p:nvPr/>
        </p:nvSpPr>
        <p:spPr>
          <a:xfrm>
            <a:off x="323528" y="332656"/>
            <a:ext cx="8496944" cy="6192688"/>
          </a:xfrm>
          <a:prstGeom prst="flowChartProcess">
            <a:avLst/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D693B-A224-4CFE-9FE5-A228CBF062EE}"/>
              </a:ext>
            </a:extLst>
          </p:cNvPr>
          <p:cNvSpPr txBox="1"/>
          <p:nvPr/>
        </p:nvSpPr>
        <p:spPr>
          <a:xfrm>
            <a:off x="3009354" y="6063679"/>
            <a:ext cx="321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mart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ame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upporter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026CA-7794-4CCF-A520-474A1AEFE1CC}"/>
              </a:ext>
            </a:extLst>
          </p:cNvPr>
          <p:cNvSpPr txBox="1"/>
          <p:nvPr/>
        </p:nvSpPr>
        <p:spPr>
          <a:xfrm>
            <a:off x="1889997" y="1588675"/>
            <a:ext cx="208820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33A2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SGS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0789870-4ECA-4CB3-94A4-CB8AEE2D0FBC}"/>
              </a:ext>
            </a:extLst>
          </p:cNvPr>
          <p:cNvCxnSpPr/>
          <p:nvPr/>
        </p:nvCxnSpPr>
        <p:spPr>
          <a:xfrm>
            <a:off x="4463988" y="1381562"/>
            <a:ext cx="0" cy="3672408"/>
          </a:xfrm>
          <a:prstGeom prst="line">
            <a:avLst/>
          </a:prstGeom>
          <a:ln>
            <a:solidFill>
              <a:srgbClr val="0C27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B9EC9DE-EF36-43E8-967E-A973A907313A}"/>
              </a:ext>
            </a:extLst>
          </p:cNvPr>
          <p:cNvSpPr txBox="1"/>
          <p:nvPr/>
        </p:nvSpPr>
        <p:spPr>
          <a:xfrm>
            <a:off x="5256076" y="1606297"/>
            <a:ext cx="129614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C275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경쟁사</a:t>
            </a:r>
            <a:endParaRPr lang="en-US" altLang="ko-KR" sz="2800" b="1" dirty="0">
              <a:solidFill>
                <a:srgbClr val="0C275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6892B32-EC5B-4972-B62B-7071C86D1060}"/>
              </a:ext>
            </a:extLst>
          </p:cNvPr>
          <p:cNvSpPr/>
          <p:nvPr/>
        </p:nvSpPr>
        <p:spPr>
          <a:xfrm>
            <a:off x="2555776" y="2398385"/>
            <a:ext cx="864096" cy="864096"/>
          </a:xfrm>
          <a:prstGeom prst="ellipse">
            <a:avLst/>
          </a:prstGeom>
          <a:blipFill dpi="0" rotWithShape="1">
            <a:blip r:embed="rId3" cstate="print"/>
            <a:srcRect/>
            <a:tile tx="-514350" ty="-38100" sx="100000" sy="100000" flip="none" algn="tl"/>
          </a:blipFill>
          <a:ln w="3175">
            <a:solidFill>
              <a:srgbClr val="0C2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2210155-445B-4E7F-ACC5-BD93D44E94BB}"/>
              </a:ext>
            </a:extLst>
          </p:cNvPr>
          <p:cNvSpPr/>
          <p:nvPr/>
        </p:nvSpPr>
        <p:spPr>
          <a:xfrm>
            <a:off x="5436096" y="2398385"/>
            <a:ext cx="864096" cy="864096"/>
          </a:xfrm>
          <a:prstGeom prst="ellipse">
            <a:avLst/>
          </a:prstGeom>
          <a:blipFill dpi="0" rotWithShape="1">
            <a:blip r:embed="rId3" cstate="print"/>
            <a:srcRect/>
            <a:tile tx="-869950" ty="0" sx="100000" sy="100000" flip="none" algn="tl"/>
          </a:blipFill>
          <a:ln w="3175">
            <a:solidFill>
              <a:srgbClr val="0C2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1FE72-89ED-4E42-84B6-49285994FE51}"/>
              </a:ext>
            </a:extLst>
          </p:cNvPr>
          <p:cNvSpPr txBox="1"/>
          <p:nvPr/>
        </p:nvSpPr>
        <p:spPr>
          <a:xfrm>
            <a:off x="1655676" y="3757826"/>
            <a:ext cx="259228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33A2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온</a:t>
            </a:r>
            <a:r>
              <a:rPr lang="en-US" altLang="ko-KR" dirty="0">
                <a:solidFill>
                  <a:srgbClr val="F33A2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dirty="0">
                <a:solidFill>
                  <a:srgbClr val="F33A2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오프라인 두 가지 형태의 게임을 즐길 수 있다</a:t>
            </a:r>
            <a:r>
              <a:rPr lang="en-US" altLang="ko-KR" dirty="0">
                <a:solidFill>
                  <a:srgbClr val="F33A2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EA5BE2-C54E-4DE1-9C48-DAEAF7E16F06}"/>
              </a:ext>
            </a:extLst>
          </p:cNvPr>
          <p:cNvSpPr txBox="1"/>
          <p:nvPr/>
        </p:nvSpPr>
        <p:spPr>
          <a:xfrm>
            <a:off x="4680012" y="3757826"/>
            <a:ext cx="2592288" cy="892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오프라인 한가지 플랫폼으로만 게임을 즐길 수 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88C05A-C7D9-4878-9848-26478003ADC7}"/>
              </a:ext>
            </a:extLst>
          </p:cNvPr>
          <p:cNvSpPr txBox="1"/>
          <p:nvPr/>
        </p:nvSpPr>
        <p:spPr>
          <a:xfrm>
            <a:off x="3815916" y="2677706"/>
            <a:ext cx="1296144" cy="769441"/>
          </a:xfrm>
          <a:prstGeom prst="rect">
            <a:avLst/>
          </a:prstGeom>
          <a:solidFill>
            <a:srgbClr val="896F4D"/>
          </a:solidFill>
          <a:ln w="76200">
            <a:solidFill>
              <a:srgbClr val="896F4D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F6EDC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VS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22C81F-1F02-400D-A77F-D5048C833968}"/>
              </a:ext>
            </a:extLst>
          </p:cNvPr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1145BD-E16F-4EFE-8773-617AF86A88C2}"/>
              </a:ext>
            </a:extLst>
          </p:cNvPr>
          <p:cNvSpPr txBox="1"/>
          <p:nvPr/>
        </p:nvSpPr>
        <p:spPr>
          <a:xfrm>
            <a:off x="8208912" y="982469"/>
            <a:ext cx="72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기대효과</a:t>
            </a:r>
          </a:p>
        </p:txBody>
      </p:sp>
      <p:grpSp>
        <p:nvGrpSpPr>
          <p:cNvPr id="26" name="그룹 15">
            <a:extLst>
              <a:ext uri="{FF2B5EF4-FFF2-40B4-BE49-F238E27FC236}">
                <a16:creationId xmlns:a16="http://schemas.microsoft.com/office/drawing/2014/main" id="{70E6A88E-7F6E-4B11-8CEA-B1DFDD5B19B1}"/>
              </a:ext>
            </a:extLst>
          </p:cNvPr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089954-AA77-4288-ABC3-529AD9D60AF6}"/>
                </a:ext>
              </a:extLst>
            </p:cNvPr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3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E38D6F56-CE3A-459A-A446-5873ED2F52E5}"/>
                </a:ext>
              </a:extLst>
            </p:cNvPr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8362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01BB2F8-2245-4B91-9FBC-D2BED00E28B8}"/>
              </a:ext>
            </a:extLst>
          </p:cNvPr>
          <p:cNvSpPr/>
          <p:nvPr/>
        </p:nvSpPr>
        <p:spPr>
          <a:xfrm>
            <a:off x="311542" y="310815"/>
            <a:ext cx="8496944" cy="6192688"/>
          </a:xfrm>
          <a:prstGeom prst="flowChartProcess">
            <a:avLst/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44677-81AE-4D1B-B944-28DE165467BB}"/>
              </a:ext>
            </a:extLst>
          </p:cNvPr>
          <p:cNvSpPr txBox="1"/>
          <p:nvPr/>
        </p:nvSpPr>
        <p:spPr>
          <a:xfrm>
            <a:off x="1273902" y="1148050"/>
            <a:ext cx="5428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앞으로 추가될 게임 로직들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D693B-A224-4CFE-9FE5-A228CBF062EE}"/>
              </a:ext>
            </a:extLst>
          </p:cNvPr>
          <p:cNvSpPr txBox="1"/>
          <p:nvPr/>
        </p:nvSpPr>
        <p:spPr>
          <a:xfrm>
            <a:off x="3009354" y="6063679"/>
            <a:ext cx="321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mart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ame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upporter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B442D9-6B44-4ADB-8EB1-C569BAEDE172}"/>
              </a:ext>
            </a:extLst>
          </p:cNvPr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40D5A7-77E9-41D0-99A1-8A6739FCB8C8}"/>
              </a:ext>
            </a:extLst>
          </p:cNvPr>
          <p:cNvSpPr txBox="1"/>
          <p:nvPr/>
        </p:nvSpPr>
        <p:spPr>
          <a:xfrm>
            <a:off x="8208912" y="864096"/>
            <a:ext cx="720080" cy="1186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프로젝트 주제</a:t>
            </a:r>
          </a:p>
          <a:p>
            <a:pPr algn="dist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DF96F9-E9A5-420B-A2FE-2BC9A5D52EE5}"/>
              </a:ext>
            </a:extLst>
          </p:cNvPr>
          <p:cNvGrpSpPr/>
          <p:nvPr/>
        </p:nvGrpSpPr>
        <p:grpSpPr>
          <a:xfrm>
            <a:off x="8316924" y="180020"/>
            <a:ext cx="576000" cy="720080"/>
            <a:chOff x="2519836" y="1700808"/>
            <a:chExt cx="576000" cy="7200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0FC803-D305-4609-A96C-8AD8B48BE184}"/>
                </a:ext>
              </a:extLst>
            </p:cNvPr>
            <p:cNvSpPr txBox="1"/>
            <p:nvPr/>
          </p:nvSpPr>
          <p:spPr>
            <a:xfrm>
              <a:off x="2519836" y="1700808"/>
              <a:ext cx="576000" cy="695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809DB100-D6A2-4A72-A3B3-1E7F4FFD300C}"/>
                </a:ext>
              </a:extLst>
            </p:cNvPr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C5CE5A-1B22-4DAA-AEB5-2DF02374CFBF}"/>
              </a:ext>
            </a:extLst>
          </p:cNvPr>
          <p:cNvSpPr/>
          <p:nvPr/>
        </p:nvSpPr>
        <p:spPr>
          <a:xfrm>
            <a:off x="8172400" y="0"/>
            <a:ext cx="792088" cy="2050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ADFD77-B4E8-4118-917C-9E3259B07E4C}"/>
              </a:ext>
            </a:extLst>
          </p:cNvPr>
          <p:cNvSpPr txBox="1"/>
          <p:nvPr/>
        </p:nvSpPr>
        <p:spPr>
          <a:xfrm>
            <a:off x="8208912" y="982469"/>
            <a:ext cx="720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프로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 err="1">
                <a:solidFill>
                  <a:schemeClr val="bg1"/>
                </a:solidFill>
              </a:rPr>
              <a:t>젝트</a:t>
            </a:r>
            <a:endParaRPr lang="en-US" altLang="ko-KR" dirty="0">
              <a:solidFill>
                <a:schemeClr val="bg1"/>
              </a:solidFill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</a:rPr>
              <a:t>주제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22" name="그룹 15">
            <a:extLst>
              <a:ext uri="{FF2B5EF4-FFF2-40B4-BE49-F238E27FC236}">
                <a16:creationId xmlns:a16="http://schemas.microsoft.com/office/drawing/2014/main" id="{4223E4BA-97B3-423A-AF3B-05C0E672E992}"/>
              </a:ext>
            </a:extLst>
          </p:cNvPr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CCA945-2270-49E8-97ED-86FF5B160A4F}"/>
                </a:ext>
              </a:extLst>
            </p:cNvPr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1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00AD6924-6520-40C6-8E8E-06F34AC64EFE}"/>
                </a:ext>
              </a:extLst>
            </p:cNvPr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11542" y="2528900"/>
            <a:ext cx="8364914" cy="3138369"/>
            <a:chOff x="1710464" y="2364581"/>
            <a:chExt cx="8639932" cy="3138369"/>
          </a:xfrm>
        </p:grpSpPr>
        <p:pic>
          <p:nvPicPr>
            <p:cNvPr id="26" name="그림 3">
              <a:extLst>
                <a:ext uri="{FF2B5EF4-FFF2-40B4-BE49-F238E27FC236}">
                  <a16:creationId xmlns:a16="http://schemas.microsoft.com/office/drawing/2014/main" id="{B123DA9F-EED6-B344-B93A-DFAF9DBE9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0409" y="2653903"/>
              <a:ext cx="3709987" cy="1900237"/>
            </a:xfrm>
            <a:prstGeom prst="rect">
              <a:avLst/>
            </a:prstGeom>
          </p:spPr>
        </p:pic>
        <p:pic>
          <p:nvPicPr>
            <p:cNvPr id="27" name="그림 4">
              <a:extLst>
                <a:ext uri="{FF2B5EF4-FFF2-40B4-BE49-F238E27FC236}">
                  <a16:creationId xmlns:a16="http://schemas.microsoft.com/office/drawing/2014/main" id="{E5E55F57-2F86-0949-8F5D-8905E6DD3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0464" y="2364581"/>
              <a:ext cx="3449253" cy="247888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6E8EBA-83F5-CB4C-988D-C8446AE35A3B}"/>
                </a:ext>
              </a:extLst>
            </p:cNvPr>
            <p:cNvSpPr txBox="1"/>
            <p:nvPr/>
          </p:nvSpPr>
          <p:spPr>
            <a:xfrm>
              <a:off x="1913472" y="4795064"/>
              <a:ext cx="304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프론트엔드</a:t>
              </a:r>
              <a:r>
                <a:rPr kumimoji="1" lang="ko-KR" altLang="en-US" sz="20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페이지</a:t>
              </a:r>
              <a:endParaRPr kumimoji="1"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r>
                <a:rPr kumimoji="1" lang="en-US" altLang="ko-KR" sz="20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(</a:t>
              </a:r>
              <a:r>
                <a:rPr kumimoji="1" lang="ko-KR" altLang="en-US" sz="2000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웹페이지</a:t>
              </a:r>
              <a:r>
                <a:rPr kumimoji="1" lang="en-US" altLang="ko-KR" sz="20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/</a:t>
              </a:r>
              <a:r>
                <a:rPr kumimoji="1" lang="ko-KR" altLang="en-US" sz="20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이미지 리소스 등</a:t>
              </a:r>
              <a:r>
                <a:rPr kumimoji="1" lang="en-US" altLang="ko-KR" sz="20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)</a:t>
              </a:r>
              <a:endParaRPr kumimoji="1"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FF7152-A4CA-A94C-AE4B-C8A8511FCF6B}"/>
                </a:ext>
              </a:extLst>
            </p:cNvPr>
            <p:cNvSpPr txBox="1"/>
            <p:nvPr/>
          </p:nvSpPr>
          <p:spPr>
            <a:xfrm>
              <a:off x="7032285" y="4843463"/>
              <a:ext cx="25574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게임 </a:t>
              </a:r>
              <a:r>
                <a:rPr kumimoji="1" lang="ko-KR" altLang="en-US" sz="2000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로직</a:t>
              </a:r>
              <a:endParaRPr kumimoji="1"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0" name="십자형[C] 8">
              <a:extLst>
                <a:ext uri="{FF2B5EF4-FFF2-40B4-BE49-F238E27FC236}">
                  <a16:creationId xmlns:a16="http://schemas.microsoft.com/office/drawing/2014/main" id="{1B09FDF3-279A-5146-BC6A-FC25FD4B2434}"/>
                </a:ext>
              </a:extLst>
            </p:cNvPr>
            <p:cNvSpPr/>
            <p:nvPr/>
          </p:nvSpPr>
          <p:spPr>
            <a:xfrm>
              <a:off x="5159717" y="3071813"/>
              <a:ext cx="1267278" cy="1267278"/>
            </a:xfrm>
            <a:prstGeom prst="plus">
              <a:avLst>
                <a:gd name="adj" fmla="val 407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0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300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9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801BB2F8-2245-4B91-9FBC-D2BED00E28B8}"/>
              </a:ext>
            </a:extLst>
          </p:cNvPr>
          <p:cNvSpPr/>
          <p:nvPr/>
        </p:nvSpPr>
        <p:spPr>
          <a:xfrm>
            <a:off x="323528" y="255383"/>
            <a:ext cx="8496944" cy="6192688"/>
          </a:xfrm>
          <a:prstGeom prst="flowChartProcess">
            <a:avLst/>
          </a:prstGeom>
          <a:solidFill>
            <a:srgbClr val="F6EDCE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D693B-A224-4CFE-9FE5-A228CBF062EE}"/>
              </a:ext>
            </a:extLst>
          </p:cNvPr>
          <p:cNvSpPr txBox="1"/>
          <p:nvPr/>
        </p:nvSpPr>
        <p:spPr>
          <a:xfrm>
            <a:off x="3009354" y="6063679"/>
            <a:ext cx="321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mart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ame </a:t>
            </a:r>
            <a:r>
              <a:rPr lang="en-US" altLang="ko-KR" sz="2400" b="1" dirty="0">
                <a:solidFill>
                  <a:srgbClr val="85653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upporter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026CA-7794-4CCF-A520-474A1AEFE1CC}"/>
              </a:ext>
            </a:extLst>
          </p:cNvPr>
          <p:cNvSpPr txBox="1"/>
          <p:nvPr/>
        </p:nvSpPr>
        <p:spPr>
          <a:xfrm>
            <a:off x="1304925" y="1557514"/>
            <a:ext cx="208820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F33A2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AJAX</a:t>
            </a:r>
            <a:endParaRPr lang="en-US" altLang="ko-KR" sz="2800" b="1" dirty="0">
              <a:solidFill>
                <a:srgbClr val="F33A24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0789870-4ECA-4CB3-94A4-CB8AEE2D0FBC}"/>
              </a:ext>
            </a:extLst>
          </p:cNvPr>
          <p:cNvCxnSpPr/>
          <p:nvPr/>
        </p:nvCxnSpPr>
        <p:spPr>
          <a:xfrm>
            <a:off x="4463988" y="1381562"/>
            <a:ext cx="0" cy="3672408"/>
          </a:xfrm>
          <a:prstGeom prst="line">
            <a:avLst/>
          </a:prstGeom>
          <a:ln>
            <a:solidFill>
              <a:srgbClr val="0C27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B9EC9DE-EF36-43E8-967E-A973A907313A}"/>
              </a:ext>
            </a:extLst>
          </p:cNvPr>
          <p:cNvSpPr txBox="1"/>
          <p:nvPr/>
        </p:nvSpPr>
        <p:spPr>
          <a:xfrm>
            <a:off x="5659680" y="1557514"/>
            <a:ext cx="219133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C275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Web Socket</a:t>
            </a:r>
            <a:endParaRPr lang="en-US" altLang="ko-KR" sz="2800" b="1" dirty="0">
              <a:solidFill>
                <a:srgbClr val="0C275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1FE72-89ED-4E42-84B6-49285994FE51}"/>
              </a:ext>
            </a:extLst>
          </p:cNvPr>
          <p:cNvSpPr txBox="1"/>
          <p:nvPr/>
        </p:nvSpPr>
        <p:spPr>
          <a:xfrm>
            <a:off x="1115108" y="2585588"/>
            <a:ext cx="2592288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solidFill>
                  <a:srgbClr val="F33A2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Polling, Long Polling</a:t>
            </a:r>
          </a:p>
          <a:p>
            <a:pPr algn="ctr"/>
            <a:endParaRPr lang="en-US" altLang="ko-KR" sz="2200" dirty="0">
              <a:solidFill>
                <a:srgbClr val="F33A24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2200" dirty="0" smtClean="0">
                <a:solidFill>
                  <a:srgbClr val="F33A2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JAVASCRIPT/</a:t>
            </a:r>
            <a:r>
              <a:rPr lang="ko-KR" altLang="en-US" sz="2200" dirty="0" smtClean="0">
                <a:solidFill>
                  <a:srgbClr val="F33A2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전통적</a:t>
            </a:r>
            <a:endParaRPr lang="en-US" altLang="ko-KR" sz="2200" dirty="0" smtClean="0">
              <a:solidFill>
                <a:srgbClr val="F33A24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2200" dirty="0" smtClean="0">
                <a:solidFill>
                  <a:srgbClr val="F33A2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방법</a:t>
            </a:r>
            <a:r>
              <a:rPr lang="en-US" altLang="ko-KR" sz="2200" dirty="0" smtClean="0">
                <a:solidFill>
                  <a:srgbClr val="F33A24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en-US" altLang="ko-KR" sz="2200" dirty="0">
              <a:solidFill>
                <a:srgbClr val="F33A24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EA5BE2-C54E-4DE1-9C48-DAEAF7E16F06}"/>
              </a:ext>
            </a:extLst>
          </p:cNvPr>
          <p:cNvSpPr txBox="1"/>
          <p:nvPr/>
        </p:nvSpPr>
        <p:spPr>
          <a:xfrm>
            <a:off x="5346086" y="2617601"/>
            <a:ext cx="2826314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Web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사용하기 위한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Socket</a:t>
            </a:r>
          </a:p>
          <a:p>
            <a:pPr algn="ctr"/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지속적인 전이중통신을 통해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지연이나 낭비되는 소스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X.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88C05A-C7D9-4878-9848-26478003ADC7}"/>
              </a:ext>
            </a:extLst>
          </p:cNvPr>
          <p:cNvSpPr txBox="1"/>
          <p:nvPr/>
        </p:nvSpPr>
        <p:spPr>
          <a:xfrm>
            <a:off x="3815916" y="2677706"/>
            <a:ext cx="1296144" cy="769441"/>
          </a:xfrm>
          <a:prstGeom prst="rect">
            <a:avLst/>
          </a:prstGeom>
          <a:solidFill>
            <a:srgbClr val="896F4D"/>
          </a:solidFill>
          <a:ln w="76200">
            <a:solidFill>
              <a:srgbClr val="896F4D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F6EDC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VS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22C81F-1F02-400D-A77F-D5048C833968}"/>
              </a:ext>
            </a:extLst>
          </p:cNvPr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1145BD-E16F-4EFE-8773-617AF86A88C2}"/>
              </a:ext>
            </a:extLst>
          </p:cNvPr>
          <p:cNvSpPr txBox="1"/>
          <p:nvPr/>
        </p:nvSpPr>
        <p:spPr>
          <a:xfrm>
            <a:off x="8208912" y="982469"/>
            <a:ext cx="720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dirty="0" smtClean="0">
                <a:solidFill>
                  <a:schemeClr val="bg1"/>
                </a:solidFill>
              </a:rPr>
              <a:t>개발환경변화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6" name="그룹 15">
            <a:extLst>
              <a:ext uri="{FF2B5EF4-FFF2-40B4-BE49-F238E27FC236}">
                <a16:creationId xmlns:a16="http://schemas.microsoft.com/office/drawing/2014/main" id="{70E6A88E-7F6E-4B11-8CEA-B1DFDD5B19B1}"/>
              </a:ext>
            </a:extLst>
          </p:cNvPr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089954-AA77-4288-ABC3-529AD9D60AF6}"/>
                </a:ext>
              </a:extLst>
            </p:cNvPr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4000" dirty="0">
                  <a:solidFill>
                    <a:schemeClr val="bg1"/>
                  </a:solidFill>
                </a:rPr>
                <a:t>3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E38D6F56-CE3A-459A-A446-5873ED2F52E5}"/>
                </a:ext>
              </a:extLst>
            </p:cNvPr>
            <p:cNvSpPr/>
            <p:nvPr/>
          </p:nvSpPr>
          <p:spPr>
            <a:xfrm>
              <a:off x="2555776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94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276</Words>
  <Application>Microsoft Office PowerPoint</Application>
  <PresentationFormat>On-screen Show (4:3)</PresentationFormat>
  <Paragraphs>156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배달의민족 한나체 Air</vt:lpstr>
      <vt:lpstr>Arial</vt:lpstr>
      <vt:lpstr>맑은 고딕</vt:lpstr>
      <vt:lpstr>나눔바른고딕</vt:lpstr>
      <vt:lpstr>아리따-돋움(TTF)-SemiBold</vt:lpstr>
      <vt:lpstr>배달의민족 한나는 열한살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subject/>
  <dc:creator>NSM</dc:creator>
  <cp:keywords/>
  <dc:description/>
  <cp:lastModifiedBy>Junghwan Kim</cp:lastModifiedBy>
  <cp:revision>102</cp:revision>
  <cp:lastPrinted>2019-09-18T11:50:05Z</cp:lastPrinted>
  <dcterms:created xsi:type="dcterms:W3CDTF">2014-04-11T08:18:22Z</dcterms:created>
  <dcterms:modified xsi:type="dcterms:W3CDTF">2019-11-19T03:05:11Z</dcterms:modified>
  <cp:category/>
  <cp:contentStatus/>
</cp:coreProperties>
</file>